
<file path=[Content_Types].xml><?xml version="1.0" encoding="utf-8"?>
<Types xmlns="http://schemas.openxmlformats.org/package/2006/content-types">
  <Default Extension="png" ContentType="image/png"/>
  <Default Extension="jpeg" ContentType="image/jpeg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12192000" cy="6858000"/>
  <p:notesSz cx="6858000" cy="9144000"/>
  <p:embeddedFontLst>
    <p:embeddedFont>
      <p:font typeface="OPPOSans H"/>
      <p:regular r:id="rId43"/>
    </p:embeddedFont>
    <p:embeddedFont>
      <p:font typeface="OPPOSans R"/>
      <p:regular r:id="rId44"/>
    </p:embeddedFont>
    <p:embeddedFont>
      <p:font typeface="Source Han Sans"/>
      <p:regular r:id="rId45"/>
    </p:embeddedFont>
    <p:embeddedFont>
      <p:font typeface="Source Han Sans CN Bold"/>
      <p:regular r:id="rId46"/>
    </p:embeddedFont>
    <p:embeddedFont>
      <p:font typeface="OPPOSans B"/>
      <p:regular r:id="rId47"/>
    </p:embeddedFont>
  </p:embeddedFontLst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theme" Target="theme/theme1.xml"/>
<Relationship Id="rId2" Type="http://schemas.openxmlformats.org/officeDocument/2006/relationships/slideMaster" Target="slideMasters/slideMaster1.xml"/>
<Relationship Id="rId3" Type="http://schemas.openxmlformats.org/officeDocument/2006/relationships/slide" Target="slides/slide1.xml"/>
<Relationship Id="rId4" Type="http://schemas.openxmlformats.org/officeDocument/2006/relationships/slide" Target="slides/slide2.xml"/>
<Relationship Id="rId5" Type="http://schemas.openxmlformats.org/officeDocument/2006/relationships/slide" Target="slides/slide3.xml"/>
<Relationship Id="rId6" Type="http://schemas.openxmlformats.org/officeDocument/2006/relationships/slide" Target="slides/slide4.xml"/>
<Relationship Id="rId7" Type="http://schemas.openxmlformats.org/officeDocument/2006/relationships/slide" Target="slides/slide5.xml"/>
<Relationship Id="rId8" Type="http://schemas.openxmlformats.org/officeDocument/2006/relationships/slide" Target="slides/slide6.xml"/>
<Relationship Id="rId9" Type="http://schemas.openxmlformats.org/officeDocument/2006/relationships/slide" Target="slides/slide7.xml"/>
<Relationship Id="rId10" Type="http://schemas.openxmlformats.org/officeDocument/2006/relationships/slide" Target="slides/slide8.xml"/>
<Relationship Id="rId11" Type="http://schemas.openxmlformats.org/officeDocument/2006/relationships/slide" Target="slides/slide9.xml"/>
<Relationship Id="rId12" Type="http://schemas.openxmlformats.org/officeDocument/2006/relationships/slide" Target="slides/slide10.xml"/>
<Relationship Id="rId13" Type="http://schemas.openxmlformats.org/officeDocument/2006/relationships/slide" Target="slides/slide11.xml"/>
<Relationship Id="rId14" Type="http://schemas.openxmlformats.org/officeDocument/2006/relationships/slide" Target="slides/slide12.xml"/>
<Relationship Id="rId15" Type="http://schemas.openxmlformats.org/officeDocument/2006/relationships/slide" Target="slides/slide13.xml"/>
<Relationship Id="rId16" Type="http://schemas.openxmlformats.org/officeDocument/2006/relationships/slide" Target="slides/slide14.xml"/>
<Relationship Id="rId17" Type="http://schemas.openxmlformats.org/officeDocument/2006/relationships/slide" Target="slides/slide15.xml"/>
<Relationship Id="rId18" Type="http://schemas.openxmlformats.org/officeDocument/2006/relationships/slide" Target="slides/slide16.xml"/>
<Relationship Id="rId19" Type="http://schemas.openxmlformats.org/officeDocument/2006/relationships/slide" Target="slides/slide17.xml"/>
<Relationship Id="rId20" Type="http://schemas.openxmlformats.org/officeDocument/2006/relationships/slide" Target="slides/slide18.xml"/>
<Relationship Id="rId21" Type="http://schemas.openxmlformats.org/officeDocument/2006/relationships/slide" Target="slides/slide19.xml"/>
<Relationship Id="rId22" Type="http://schemas.openxmlformats.org/officeDocument/2006/relationships/slide" Target="slides/slide20.xml"/>
<Relationship Id="rId23" Type="http://schemas.openxmlformats.org/officeDocument/2006/relationships/slide" Target="slides/slide21.xml"/>
<Relationship Id="rId24" Type="http://schemas.openxmlformats.org/officeDocument/2006/relationships/slide" Target="slides/slide22.xml"/>
<Relationship Id="rId25" Type="http://schemas.openxmlformats.org/officeDocument/2006/relationships/slide" Target="slides/slide23.xml"/>
<Relationship Id="rId26" Type="http://schemas.openxmlformats.org/officeDocument/2006/relationships/slide" Target="slides/slide24.xml"/>
<Relationship Id="rId27" Type="http://schemas.openxmlformats.org/officeDocument/2006/relationships/slide" Target="slides/slide25.xml"/>
<Relationship Id="rId28" Type="http://schemas.openxmlformats.org/officeDocument/2006/relationships/slide" Target="slides/slide26.xml"/>
<Relationship Id="rId29" Type="http://schemas.openxmlformats.org/officeDocument/2006/relationships/slide" Target="slides/slide27.xml"/>
<Relationship Id="rId30" Type="http://schemas.openxmlformats.org/officeDocument/2006/relationships/slide" Target="slides/slide28.xml"/>
<Relationship Id="rId31" Type="http://schemas.openxmlformats.org/officeDocument/2006/relationships/slide" Target="slides/slide29.xml"/>
<Relationship Id="rId32" Type="http://schemas.openxmlformats.org/officeDocument/2006/relationships/slide" Target="slides/slide30.xml"/>
<Relationship Id="rId33" Type="http://schemas.openxmlformats.org/officeDocument/2006/relationships/slide" Target="slides/slide31.xml"/>
<Relationship Id="rId34" Type="http://schemas.openxmlformats.org/officeDocument/2006/relationships/slide" Target="slides/slide32.xml"/>
<Relationship Id="rId35" Type="http://schemas.openxmlformats.org/officeDocument/2006/relationships/slide" Target="slides/slide33.xml"/>
<Relationship Id="rId36" Type="http://schemas.openxmlformats.org/officeDocument/2006/relationships/slide" Target="slides/slide34.xml"/>
<Relationship Id="rId37" Type="http://schemas.openxmlformats.org/officeDocument/2006/relationships/slide" Target="slides/slide35.xml"/>
<Relationship Id="rId38" Type="http://schemas.openxmlformats.org/officeDocument/2006/relationships/slide" Target="slides/slide36.xml"/>
<Relationship Id="rId39" Type="http://schemas.openxmlformats.org/officeDocument/2006/relationships/slide" Target="slides/slide37.xml"/>
<Relationship Id="rId40" Type="http://schemas.openxmlformats.org/officeDocument/2006/relationships/slide" Target="slides/slide38.xml"/>
<Relationship Id="rId41" Type="http://schemas.openxmlformats.org/officeDocument/2006/relationships/slide" Target="slides/slide39.xml"/>
<Relationship Id="rId42" Type="http://schemas.openxmlformats.org/officeDocument/2006/relationships/slide" Target="slides/slide40.xml"/>
<Relationship Id="rId43" Type="http://schemas.openxmlformats.org/officeDocument/2006/relationships/font" Target="fonts/font1.fntdata"/>
<Relationship Id="rId44" Type="http://schemas.openxmlformats.org/officeDocument/2006/relationships/font" Target="fonts/font2.fntdata"/>
<Relationship Id="rId45" Type="http://schemas.openxmlformats.org/officeDocument/2006/relationships/font" Target="fonts/font5.fntdata"/>
<Relationship Id="rId46" Type="http://schemas.openxmlformats.org/officeDocument/2006/relationships/font" Target="fonts/font4.fntdata"/>
<Relationship Id="rId47" Type="http://schemas.openxmlformats.org/officeDocument/2006/relationships/font" Target="fonts/font3.fntdata"/>
</Relationship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jpeg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1.pn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3.jpe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jpeg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9.png"/>
<Relationship Id="rId3" Type="http://schemas.openxmlformats.org/officeDocument/2006/relationships/image" Target="../media/image10.png"/>
<Relationship Id="rId4" Type="http://schemas.openxmlformats.org/officeDocument/2006/relationships/image" Target="../media/image14.png"/>
<Relationship Id="rId5" Type="http://schemas.openxmlformats.org/officeDocument/2006/relationships/image" Target="../media/image13.png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jpeg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5.png"/>
<Relationship Id="rId3" Type="http://schemas.openxmlformats.org/officeDocument/2006/relationships/image" Target="../media/image5.png"/>
<Relationship Id="rId4" Type="http://schemas.openxmlformats.org/officeDocument/2006/relationships/image" Target="../media/image5.png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7.png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5.png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.jpeg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2.png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5.jpeg"/>
<Relationship Id="rId3" Type="http://schemas.openxmlformats.org/officeDocument/2006/relationships/image" Target="../media/image6.jpeg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8.png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39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软件系统安装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8900000" flipH="0" flipV="0">
            <a:off x="5378367" y="3145621"/>
            <a:ext cx="1286774" cy="1109887"/>
          </a:xfrm>
          <a:custGeom>
            <a:avLst/>
            <a:gdLst>
              <a:gd name="connsiteX0" fmla="*/ 414796 w 1474966"/>
              <a:gd name="connsiteY0" fmla="*/ 0 h 1272209"/>
              <a:gd name="connsiteX1" fmla="*/ 652408 w 1474966"/>
              <a:gd name="connsiteY1" fmla="*/ 0 h 1272209"/>
              <a:gd name="connsiteX2" fmla="*/ 652007 w 1474966"/>
              <a:gd name="connsiteY2" fmla="*/ 3976 h 1272209"/>
              <a:gd name="connsiteX3" fmla="*/ 838863 w 1474966"/>
              <a:gd name="connsiteY3" fmla="*/ 190832 h 1272209"/>
              <a:gd name="connsiteX4" fmla="*/ 1025719 w 1474966"/>
              <a:gd name="connsiteY4" fmla="*/ 3976 h 1272209"/>
              <a:gd name="connsiteX5" fmla="*/ 1025318 w 1474966"/>
              <a:gd name="connsiteY5" fmla="*/ 0 h 1272209"/>
              <a:gd name="connsiteX6" fmla="*/ 1262927 w 1474966"/>
              <a:gd name="connsiteY6" fmla="*/ 0 h 1272209"/>
              <a:gd name="connsiteX7" fmla="*/ 1474966 w 1474966"/>
              <a:gd name="connsiteY7" fmla="*/ 212039 h 1272209"/>
              <a:gd name="connsiteX8" fmla="*/ 1474966 w 1474966"/>
              <a:gd name="connsiteY8" fmla="*/ 1060170 h 1272209"/>
              <a:gd name="connsiteX9" fmla="*/ 1262927 w 1474966"/>
              <a:gd name="connsiteY9" fmla="*/ 1272209 h 1272209"/>
              <a:gd name="connsiteX10" fmla="*/ 414796 w 1474966"/>
              <a:gd name="connsiteY10" fmla="*/ 1272209 h 1272209"/>
              <a:gd name="connsiteX11" fmla="*/ 202757 w 1474966"/>
              <a:gd name="connsiteY11" fmla="*/ 1060170 h 1272209"/>
              <a:gd name="connsiteX12" fmla="*/ 202757 w 1474966"/>
              <a:gd name="connsiteY12" fmla="*/ 821358 h 1272209"/>
              <a:gd name="connsiteX13" fmla="*/ 186856 w 1474966"/>
              <a:gd name="connsiteY13" fmla="*/ 822961 h 1272209"/>
              <a:gd name="connsiteX14" fmla="*/ 0 w 1474966"/>
              <a:gd name="connsiteY14" fmla="*/ 636105 h 1272209"/>
              <a:gd name="connsiteX15" fmla="*/ 186856 w 1474966"/>
              <a:gd name="connsiteY15" fmla="*/ 449249 h 1272209"/>
              <a:gd name="connsiteX16" fmla="*/ 202757 w 1474966"/>
              <a:gd name="connsiteY16" fmla="*/ 450852 h 1272209"/>
              <a:gd name="connsiteX17" fmla="*/ 202757 w 1474966"/>
              <a:gd name="connsiteY17" fmla="*/ 212039 h 1272209"/>
              <a:gd name="connsiteX18" fmla="*/ 414796 w 1474966"/>
              <a:gd name="connsiteY18" fmla="*/ 0 h 1272209"/>
            </a:gdLst>
            <a:rect l="l" t="t" r="r" b="b"/>
            <a:pathLst>
              <a:path w="1474966" h="1272209">
                <a:moveTo>
                  <a:pt x="414796" y="0"/>
                </a:moveTo>
                <a:lnTo>
                  <a:pt x="652408" y="0"/>
                </a:lnTo>
                <a:lnTo>
                  <a:pt x="652007" y="3976"/>
                </a:lnTo>
                <a:cubicBezTo>
                  <a:pt x="652007" y="107174"/>
                  <a:pt x="735665" y="190832"/>
                  <a:pt x="838863" y="190832"/>
                </a:cubicBezTo>
                <a:cubicBezTo>
                  <a:pt x="942061" y="190832"/>
                  <a:pt x="1025719" y="107174"/>
                  <a:pt x="1025719" y="3976"/>
                </a:cubicBezTo>
                <a:lnTo>
                  <a:pt x="1025318" y="0"/>
                </a:lnTo>
                <a:lnTo>
                  <a:pt x="1262927" y="0"/>
                </a:lnTo>
                <a:cubicBezTo>
                  <a:pt x="1380033" y="0"/>
                  <a:pt x="1474966" y="94933"/>
                  <a:pt x="1474966" y="212039"/>
                </a:cubicBezTo>
                <a:lnTo>
                  <a:pt x="1474966" y="1060170"/>
                </a:lnTo>
                <a:cubicBezTo>
                  <a:pt x="1474966" y="1177276"/>
                  <a:pt x="1380033" y="1272209"/>
                  <a:pt x="1262927" y="1272209"/>
                </a:cubicBezTo>
                <a:lnTo>
                  <a:pt x="414796" y="1272209"/>
                </a:lnTo>
                <a:cubicBezTo>
                  <a:pt x="297690" y="1272209"/>
                  <a:pt x="202757" y="1177276"/>
                  <a:pt x="202757" y="1060170"/>
                </a:cubicBezTo>
                <a:lnTo>
                  <a:pt x="202757" y="821358"/>
                </a:lnTo>
                <a:lnTo>
                  <a:pt x="186856" y="822961"/>
                </a:lnTo>
                <a:cubicBezTo>
                  <a:pt x="83658" y="822961"/>
                  <a:pt x="0" y="739303"/>
                  <a:pt x="0" y="636105"/>
                </a:cubicBezTo>
                <a:cubicBezTo>
                  <a:pt x="0" y="532907"/>
                  <a:pt x="83658" y="449249"/>
                  <a:pt x="186856" y="449249"/>
                </a:cubicBezTo>
                <a:lnTo>
                  <a:pt x="202757" y="450852"/>
                </a:lnTo>
                <a:lnTo>
                  <a:pt x="202757" y="212039"/>
                </a:lnTo>
                <a:cubicBezTo>
                  <a:pt x="202757" y="94933"/>
                  <a:pt x="297690" y="0"/>
                  <a:pt x="414796" y="0"/>
                </a:cubicBezTo>
                <a:close/>
              </a:path>
            </a:pathLst>
          </a:custGeom>
          <a:solidFill>
            <a:schemeClr val="accent1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2700000" flipH="0" flipV="0">
            <a:off x="4601446" y="3797681"/>
            <a:ext cx="1286774" cy="1109887"/>
          </a:xfrm>
          <a:custGeom>
            <a:avLst/>
            <a:gdLst>
              <a:gd name="connsiteX0" fmla="*/ 414796 w 1474966"/>
              <a:gd name="connsiteY0" fmla="*/ 0 h 1272209"/>
              <a:gd name="connsiteX1" fmla="*/ 652408 w 1474966"/>
              <a:gd name="connsiteY1" fmla="*/ 0 h 1272209"/>
              <a:gd name="connsiteX2" fmla="*/ 652007 w 1474966"/>
              <a:gd name="connsiteY2" fmla="*/ 3976 h 1272209"/>
              <a:gd name="connsiteX3" fmla="*/ 838863 w 1474966"/>
              <a:gd name="connsiteY3" fmla="*/ 190832 h 1272209"/>
              <a:gd name="connsiteX4" fmla="*/ 1025719 w 1474966"/>
              <a:gd name="connsiteY4" fmla="*/ 3976 h 1272209"/>
              <a:gd name="connsiteX5" fmla="*/ 1025318 w 1474966"/>
              <a:gd name="connsiteY5" fmla="*/ 0 h 1272209"/>
              <a:gd name="connsiteX6" fmla="*/ 1262927 w 1474966"/>
              <a:gd name="connsiteY6" fmla="*/ 0 h 1272209"/>
              <a:gd name="connsiteX7" fmla="*/ 1474966 w 1474966"/>
              <a:gd name="connsiteY7" fmla="*/ 212039 h 1272209"/>
              <a:gd name="connsiteX8" fmla="*/ 1474966 w 1474966"/>
              <a:gd name="connsiteY8" fmla="*/ 1060170 h 1272209"/>
              <a:gd name="connsiteX9" fmla="*/ 1262927 w 1474966"/>
              <a:gd name="connsiteY9" fmla="*/ 1272209 h 1272209"/>
              <a:gd name="connsiteX10" fmla="*/ 414796 w 1474966"/>
              <a:gd name="connsiteY10" fmla="*/ 1272209 h 1272209"/>
              <a:gd name="connsiteX11" fmla="*/ 202757 w 1474966"/>
              <a:gd name="connsiteY11" fmla="*/ 1060170 h 1272209"/>
              <a:gd name="connsiteX12" fmla="*/ 202757 w 1474966"/>
              <a:gd name="connsiteY12" fmla="*/ 821358 h 1272209"/>
              <a:gd name="connsiteX13" fmla="*/ 186856 w 1474966"/>
              <a:gd name="connsiteY13" fmla="*/ 822961 h 1272209"/>
              <a:gd name="connsiteX14" fmla="*/ 0 w 1474966"/>
              <a:gd name="connsiteY14" fmla="*/ 636105 h 1272209"/>
              <a:gd name="connsiteX15" fmla="*/ 186856 w 1474966"/>
              <a:gd name="connsiteY15" fmla="*/ 449249 h 1272209"/>
              <a:gd name="connsiteX16" fmla="*/ 202757 w 1474966"/>
              <a:gd name="connsiteY16" fmla="*/ 450852 h 1272209"/>
              <a:gd name="connsiteX17" fmla="*/ 202757 w 1474966"/>
              <a:gd name="connsiteY17" fmla="*/ 212039 h 1272209"/>
              <a:gd name="connsiteX18" fmla="*/ 414796 w 1474966"/>
              <a:gd name="connsiteY18" fmla="*/ 0 h 1272209"/>
            </a:gdLst>
            <a:rect l="l" t="t" r="r" b="b"/>
            <a:pathLst>
              <a:path w="1474966" h="1272209">
                <a:moveTo>
                  <a:pt x="414796" y="0"/>
                </a:moveTo>
                <a:lnTo>
                  <a:pt x="652408" y="0"/>
                </a:lnTo>
                <a:lnTo>
                  <a:pt x="652007" y="3976"/>
                </a:lnTo>
                <a:cubicBezTo>
                  <a:pt x="652007" y="107174"/>
                  <a:pt x="735665" y="190832"/>
                  <a:pt x="838863" y="190832"/>
                </a:cubicBezTo>
                <a:cubicBezTo>
                  <a:pt x="942061" y="190832"/>
                  <a:pt x="1025719" y="107174"/>
                  <a:pt x="1025719" y="3976"/>
                </a:cubicBezTo>
                <a:lnTo>
                  <a:pt x="1025318" y="0"/>
                </a:lnTo>
                <a:lnTo>
                  <a:pt x="1262927" y="0"/>
                </a:lnTo>
                <a:cubicBezTo>
                  <a:pt x="1380033" y="0"/>
                  <a:pt x="1474966" y="94933"/>
                  <a:pt x="1474966" y="212039"/>
                </a:cubicBezTo>
                <a:lnTo>
                  <a:pt x="1474966" y="1060170"/>
                </a:lnTo>
                <a:cubicBezTo>
                  <a:pt x="1474966" y="1177276"/>
                  <a:pt x="1380033" y="1272209"/>
                  <a:pt x="1262927" y="1272209"/>
                </a:cubicBezTo>
                <a:lnTo>
                  <a:pt x="414796" y="1272209"/>
                </a:lnTo>
                <a:cubicBezTo>
                  <a:pt x="297690" y="1272209"/>
                  <a:pt x="202757" y="1177276"/>
                  <a:pt x="202757" y="1060170"/>
                </a:cubicBezTo>
                <a:lnTo>
                  <a:pt x="202757" y="821358"/>
                </a:lnTo>
                <a:lnTo>
                  <a:pt x="186856" y="822961"/>
                </a:lnTo>
                <a:cubicBezTo>
                  <a:pt x="83658" y="822961"/>
                  <a:pt x="0" y="739303"/>
                  <a:pt x="0" y="636105"/>
                </a:cubicBezTo>
                <a:cubicBezTo>
                  <a:pt x="0" y="532907"/>
                  <a:pt x="83658" y="449249"/>
                  <a:pt x="186856" y="449249"/>
                </a:cubicBezTo>
                <a:lnTo>
                  <a:pt x="202757" y="450852"/>
                </a:lnTo>
                <a:lnTo>
                  <a:pt x="202757" y="212039"/>
                </a:lnTo>
                <a:cubicBezTo>
                  <a:pt x="202757" y="94933"/>
                  <a:pt x="297690" y="0"/>
                  <a:pt x="414796" y="0"/>
                </a:cubicBezTo>
                <a:close/>
              </a:path>
            </a:pathLst>
          </a:custGeom>
          <a:solidFill>
            <a:schemeClr val="accent2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2700000" flipH="0" flipV="0">
            <a:off x="6169160" y="3789729"/>
            <a:ext cx="1286774" cy="1109887"/>
          </a:xfrm>
          <a:custGeom>
            <a:avLst/>
            <a:gdLst>
              <a:gd name="connsiteX0" fmla="*/ 414796 w 1474966"/>
              <a:gd name="connsiteY0" fmla="*/ 0 h 1272209"/>
              <a:gd name="connsiteX1" fmla="*/ 652408 w 1474966"/>
              <a:gd name="connsiteY1" fmla="*/ 0 h 1272209"/>
              <a:gd name="connsiteX2" fmla="*/ 652007 w 1474966"/>
              <a:gd name="connsiteY2" fmla="*/ 3976 h 1272209"/>
              <a:gd name="connsiteX3" fmla="*/ 838863 w 1474966"/>
              <a:gd name="connsiteY3" fmla="*/ 190832 h 1272209"/>
              <a:gd name="connsiteX4" fmla="*/ 1025719 w 1474966"/>
              <a:gd name="connsiteY4" fmla="*/ 3976 h 1272209"/>
              <a:gd name="connsiteX5" fmla="*/ 1025318 w 1474966"/>
              <a:gd name="connsiteY5" fmla="*/ 0 h 1272209"/>
              <a:gd name="connsiteX6" fmla="*/ 1262927 w 1474966"/>
              <a:gd name="connsiteY6" fmla="*/ 0 h 1272209"/>
              <a:gd name="connsiteX7" fmla="*/ 1474966 w 1474966"/>
              <a:gd name="connsiteY7" fmla="*/ 212039 h 1272209"/>
              <a:gd name="connsiteX8" fmla="*/ 1474966 w 1474966"/>
              <a:gd name="connsiteY8" fmla="*/ 1060170 h 1272209"/>
              <a:gd name="connsiteX9" fmla="*/ 1262927 w 1474966"/>
              <a:gd name="connsiteY9" fmla="*/ 1272209 h 1272209"/>
              <a:gd name="connsiteX10" fmla="*/ 414796 w 1474966"/>
              <a:gd name="connsiteY10" fmla="*/ 1272209 h 1272209"/>
              <a:gd name="connsiteX11" fmla="*/ 202757 w 1474966"/>
              <a:gd name="connsiteY11" fmla="*/ 1060170 h 1272209"/>
              <a:gd name="connsiteX12" fmla="*/ 202757 w 1474966"/>
              <a:gd name="connsiteY12" fmla="*/ 821358 h 1272209"/>
              <a:gd name="connsiteX13" fmla="*/ 186856 w 1474966"/>
              <a:gd name="connsiteY13" fmla="*/ 822961 h 1272209"/>
              <a:gd name="connsiteX14" fmla="*/ 0 w 1474966"/>
              <a:gd name="connsiteY14" fmla="*/ 636105 h 1272209"/>
              <a:gd name="connsiteX15" fmla="*/ 186856 w 1474966"/>
              <a:gd name="connsiteY15" fmla="*/ 449249 h 1272209"/>
              <a:gd name="connsiteX16" fmla="*/ 202757 w 1474966"/>
              <a:gd name="connsiteY16" fmla="*/ 450852 h 1272209"/>
              <a:gd name="connsiteX17" fmla="*/ 202757 w 1474966"/>
              <a:gd name="connsiteY17" fmla="*/ 212039 h 1272209"/>
              <a:gd name="connsiteX18" fmla="*/ 414796 w 1474966"/>
              <a:gd name="connsiteY18" fmla="*/ 0 h 1272209"/>
            </a:gdLst>
            <a:rect l="l" t="t" r="r" b="b"/>
            <a:pathLst>
              <a:path w="1474966" h="1272209">
                <a:moveTo>
                  <a:pt x="414796" y="0"/>
                </a:moveTo>
                <a:lnTo>
                  <a:pt x="652408" y="0"/>
                </a:lnTo>
                <a:lnTo>
                  <a:pt x="652007" y="3976"/>
                </a:lnTo>
                <a:cubicBezTo>
                  <a:pt x="652007" y="107174"/>
                  <a:pt x="735665" y="190832"/>
                  <a:pt x="838863" y="190832"/>
                </a:cubicBezTo>
                <a:cubicBezTo>
                  <a:pt x="942061" y="190832"/>
                  <a:pt x="1025719" y="107174"/>
                  <a:pt x="1025719" y="3976"/>
                </a:cubicBezTo>
                <a:lnTo>
                  <a:pt x="1025318" y="0"/>
                </a:lnTo>
                <a:lnTo>
                  <a:pt x="1262927" y="0"/>
                </a:lnTo>
                <a:cubicBezTo>
                  <a:pt x="1380033" y="0"/>
                  <a:pt x="1474966" y="94933"/>
                  <a:pt x="1474966" y="212039"/>
                </a:cubicBezTo>
                <a:lnTo>
                  <a:pt x="1474966" y="1060170"/>
                </a:lnTo>
                <a:cubicBezTo>
                  <a:pt x="1474966" y="1177276"/>
                  <a:pt x="1380033" y="1272209"/>
                  <a:pt x="1262927" y="1272209"/>
                </a:cubicBezTo>
                <a:lnTo>
                  <a:pt x="414796" y="1272209"/>
                </a:lnTo>
                <a:cubicBezTo>
                  <a:pt x="297690" y="1272209"/>
                  <a:pt x="202757" y="1177276"/>
                  <a:pt x="202757" y="1060170"/>
                </a:cubicBezTo>
                <a:lnTo>
                  <a:pt x="202757" y="821358"/>
                </a:lnTo>
                <a:lnTo>
                  <a:pt x="186856" y="822961"/>
                </a:lnTo>
                <a:cubicBezTo>
                  <a:pt x="83658" y="822961"/>
                  <a:pt x="0" y="739303"/>
                  <a:pt x="0" y="636105"/>
                </a:cubicBezTo>
                <a:cubicBezTo>
                  <a:pt x="0" y="532907"/>
                  <a:pt x="83658" y="449249"/>
                  <a:pt x="186856" y="449249"/>
                </a:cubicBezTo>
                <a:lnTo>
                  <a:pt x="202757" y="450852"/>
                </a:lnTo>
                <a:lnTo>
                  <a:pt x="202757" y="212039"/>
                </a:lnTo>
                <a:cubicBezTo>
                  <a:pt x="202757" y="94933"/>
                  <a:pt x="297690" y="0"/>
                  <a:pt x="414796" y="0"/>
                </a:cubicBezTo>
                <a:close/>
              </a:path>
            </a:pathLst>
          </a:custGeom>
          <a:solidFill>
            <a:schemeClr val="accent2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967106" y="3936708"/>
            <a:ext cx="3551794" cy="18697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进入BIOS设置通常需要在开机时按下特定按键，如Del、F2等。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967106" y="3570607"/>
            <a:ext cx="3551794" cy="3325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BIOS设置程序的进入方法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0400" y="3936708"/>
            <a:ext cx="3551794" cy="18697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BIOS的主要功能包括自检及初始化、程序服务处理和硬件中断处理。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60400" y="3570607"/>
            <a:ext cx="3551794" cy="3325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BIOS的功能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3058964" y="1598030"/>
            <a:ext cx="6061372" cy="12289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常见的BIOS种类有AMI BIOS和Award BIOS，不同种类的BIOS设置方法略有不同。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3058488" y="1231929"/>
            <a:ext cx="6062324" cy="3325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BIOS的种类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5663453" y="3418207"/>
            <a:ext cx="876798" cy="3325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6450632" y="4181532"/>
            <a:ext cx="876798" cy="3325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03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901849" y="4181532"/>
            <a:ext cx="876798" cy="3325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cxnSp>
        <p:nvCxnSpPr>
          <p:cNvPr id="15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6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理论知识</a:t>
            </a:r>
            <a:endParaRPr kumimoji="1" lang="zh-CN" altLang="en-US"/>
          </a:p>
        </p:txBody>
      </p:sp>
      <p:cxnSp>
        <p:nvCxnSpPr>
          <p:cNvPr id="17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硬盘分区与格式化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535625" y="1473274"/>
            <a:ext cx="7120751" cy="4199313"/>
          </a:xfrm>
          <a:prstGeom prst="roundRect">
            <a:avLst>
              <a:gd name="adj" fmla="val 2269"/>
            </a:avLst>
          </a:prstGeom>
          <a:solidFill>
            <a:schemeClr val="bg1"/>
          </a:solidFill>
          <a:ln w="38100" cap="sq">
            <a:noFill/>
            <a:miter/>
            <a:headEnd/>
            <a:tailEnd/>
          </a:ln>
          <a:effectLst>
            <a:outerShdw dist="127000" blurRad="381000" dir="2700000" sx="100000" sy="100000" kx="0" ky="0" algn="tl" rotWithShape="0">
              <a:schemeClr val="tx1">
                <a:lumMod val="85000"/>
                <a:lumOff val="15000"/>
                <a:alpha val="15000"/>
              </a:schemeClr>
            </a:outerShdw>
          </a:effectLst>
        </p:spPr>
        <p:txBody>
          <a:bodyPr vert="horz" wrap="square" lIns="38102" tIns="38102" rIns="38102" bIns="38102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535625" y="1462039"/>
            <a:ext cx="7120751" cy="1100614"/>
          </a:xfrm>
          <a:custGeom>
            <a:avLst/>
            <a:gdLst>
              <a:gd name="T0" fmla="*/ 2147483646 w 21600"/>
              <a:gd name="T1" fmla="*/ 1893004841 h 21600"/>
              <a:gd name="T2" fmla="*/ 2147483646 w 21600"/>
              <a:gd name="T3" fmla="*/ 1893004841 h 21600"/>
              <a:gd name="T4" fmla="*/ 2147483646 w 21600"/>
              <a:gd name="T5" fmla="*/ 1893004841 h 21600"/>
              <a:gd name="T6" fmla="*/ 2147483646 w 21600"/>
              <a:gd name="T7" fmla="*/ 189300484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rect l="0" t="0" r="r" b="b"/>
            <a:pathLst>
              <a:path w="21600" h="21600" extrusionOk="0">
                <a:moveTo>
                  <a:pt x="749" y="0"/>
                </a:moveTo>
                <a:lnTo>
                  <a:pt x="20851" y="0"/>
                </a:lnTo>
                <a:cubicBezTo>
                  <a:pt x="20959" y="0"/>
                  <a:pt x="21039" y="0"/>
                  <a:pt x="21108" y="21"/>
                </a:cubicBezTo>
                <a:cubicBezTo>
                  <a:pt x="21177" y="42"/>
                  <a:pt x="21233" y="83"/>
                  <a:pt x="21291" y="167"/>
                </a:cubicBezTo>
                <a:cubicBezTo>
                  <a:pt x="21354" y="272"/>
                  <a:pt x="21411" y="438"/>
                  <a:pt x="21457" y="649"/>
                </a:cubicBezTo>
                <a:cubicBezTo>
                  <a:pt x="21504" y="861"/>
                  <a:pt x="21540" y="1118"/>
                  <a:pt x="21563" y="1406"/>
                </a:cubicBezTo>
                <a:cubicBezTo>
                  <a:pt x="21582" y="1670"/>
                  <a:pt x="21591" y="1925"/>
                  <a:pt x="21595" y="2239"/>
                </a:cubicBezTo>
                <a:cubicBezTo>
                  <a:pt x="21600" y="2552"/>
                  <a:pt x="21600" y="2924"/>
                  <a:pt x="21600" y="3420"/>
                </a:cubicBezTo>
                <a:lnTo>
                  <a:pt x="21600" y="21600"/>
                </a:lnTo>
                <a:lnTo>
                  <a:pt x="0" y="21585"/>
                </a:lnTo>
                <a:lnTo>
                  <a:pt x="0" y="3405"/>
                </a:lnTo>
                <a:cubicBezTo>
                  <a:pt x="0" y="2917"/>
                  <a:pt x="0" y="2549"/>
                  <a:pt x="5" y="2237"/>
                </a:cubicBezTo>
                <a:cubicBezTo>
                  <a:pt x="9" y="1925"/>
                  <a:pt x="18" y="1670"/>
                  <a:pt x="37" y="1406"/>
                </a:cubicBezTo>
                <a:cubicBezTo>
                  <a:pt x="60" y="1118"/>
                  <a:pt x="96" y="861"/>
                  <a:pt x="143" y="649"/>
                </a:cubicBezTo>
                <a:cubicBezTo>
                  <a:pt x="189" y="438"/>
                  <a:pt x="246" y="272"/>
                  <a:pt x="309" y="167"/>
                </a:cubicBezTo>
                <a:cubicBezTo>
                  <a:pt x="367" y="83"/>
                  <a:pt x="423" y="42"/>
                  <a:pt x="492" y="21"/>
                </a:cubicBezTo>
                <a:cubicBezTo>
                  <a:pt x="561" y="0"/>
                  <a:pt x="643" y="0"/>
                  <a:pt x="752" y="0"/>
                </a:cubicBezTo>
                <a:lnTo>
                  <a:pt x="749" y="0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914076" y="2886075"/>
            <a:ext cx="6363845" cy="250988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对硬盘分区的操作和格式化有个系统的认识与理解。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914076" y="1557440"/>
            <a:ext cx="6363845" cy="909813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cxnSp>
        <p:nvCxnSpPr>
          <p:cNvPr id="7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8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任务描述</a:t>
            </a:r>
            <a:endParaRPr kumimoji="1" lang="zh-CN" altLang="en-US"/>
          </a:p>
        </p:txBody>
      </p:sp>
      <p:cxnSp>
        <p:nvCxnSpPr>
          <p:cNvPr id="9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285053" y="1759352"/>
            <a:ext cx="5906947" cy="5098648"/>
          </a:xfrm>
          <a:prstGeom prst="rect">
            <a:avLst/>
          </a:prstGeom>
          <a:gradFill>
            <a:gsLst>
              <a:gs pos="47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4" name="标题 1"/>
          <p:cNvCxnSpPr/>
          <p:nvPr/>
        </p:nvCxnSpPr>
        <p:spPr>
          <a:xfrm rot="0" flipH="0" flipV="1">
            <a:off x="8704162" y="4884516"/>
            <a:ext cx="3773347" cy="2268638"/>
          </a:xfrm>
          <a:prstGeom prst="line">
            <a:avLst/>
          </a:prstGeom>
          <a:noFill/>
          <a:ln w="6350" cap="sq">
            <a:gradFill>
              <a:gsLst>
                <a:gs pos="0">
                  <a:srgbClr val="1F4AE1">
                    <a:alpha val="0"/>
                  </a:srgbClr>
                </a:gs>
                <a:gs pos="49000">
                  <a:schemeClr val="accent1">
                    <a:alpha val="25000"/>
                  </a:schemeClr>
                </a:gs>
                <a:gs pos="8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</p:cxnSp>
      <p:cxnSp>
        <p:nvCxnSpPr>
          <p:cNvPr id="5" name="标题 1"/>
          <p:cNvCxnSpPr/>
          <p:nvPr/>
        </p:nvCxnSpPr>
        <p:spPr>
          <a:xfrm rot="0" flipH="0" flipV="1">
            <a:off x="6250329" y="4583575"/>
            <a:ext cx="6030410" cy="2459620"/>
          </a:xfrm>
          <a:prstGeom prst="line">
            <a:avLst/>
          </a:prstGeom>
          <a:noFill/>
          <a:ln w="6350" cap="sq">
            <a:gradFill>
              <a:gsLst>
                <a:gs pos="0">
                  <a:srgbClr val="1F4AE1">
                    <a:alpha val="0"/>
                  </a:srgbClr>
                </a:gs>
                <a:gs pos="49000">
                  <a:schemeClr val="accent1">
                    <a:alpha val="25000"/>
                  </a:schemeClr>
                </a:gs>
                <a:gs pos="8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</p:cxnSp>
      <p:cxnSp>
        <p:nvCxnSpPr>
          <p:cNvPr id="6" name="标题 1"/>
          <p:cNvCxnSpPr/>
          <p:nvPr/>
        </p:nvCxnSpPr>
        <p:spPr>
          <a:xfrm rot="0" flipH="0" flipV="1">
            <a:off x="4444678" y="4282633"/>
            <a:ext cx="8032831" cy="2118167"/>
          </a:xfrm>
          <a:prstGeom prst="line">
            <a:avLst/>
          </a:prstGeom>
          <a:noFill/>
          <a:ln w="6350" cap="sq">
            <a:gradFill>
              <a:gsLst>
                <a:gs pos="0">
                  <a:srgbClr val="1F4AE1">
                    <a:alpha val="0"/>
                  </a:srgbClr>
                </a:gs>
                <a:gs pos="49000">
                  <a:schemeClr val="accent1">
                    <a:alpha val="25000"/>
                  </a:schemeClr>
                </a:gs>
                <a:gs pos="8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</p:cxnSp>
      <p:cxnSp>
        <p:nvCxnSpPr>
          <p:cNvPr id="7" name="标题 1"/>
          <p:cNvCxnSpPr/>
          <p:nvPr/>
        </p:nvCxnSpPr>
        <p:spPr>
          <a:xfrm rot="0" flipH="1" flipV="1">
            <a:off x="5706318" y="4401783"/>
            <a:ext cx="4730276" cy="2843970"/>
          </a:xfrm>
          <a:prstGeom prst="line">
            <a:avLst/>
          </a:prstGeom>
          <a:noFill/>
          <a:ln w="6350" cap="sq">
            <a:gradFill>
              <a:gsLst>
                <a:gs pos="0">
                  <a:schemeClr val="accent1">
                    <a:alpha val="25000"/>
                  </a:schemeClr>
                </a:gs>
                <a:gs pos="8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</p:cxnSp>
      <p:cxnSp>
        <p:nvCxnSpPr>
          <p:cNvPr id="8" name="标题 1"/>
          <p:cNvCxnSpPr/>
          <p:nvPr/>
        </p:nvCxnSpPr>
        <p:spPr>
          <a:xfrm rot="0" flipH="1" flipV="1">
            <a:off x="5952989" y="4024523"/>
            <a:ext cx="7559736" cy="3083386"/>
          </a:xfrm>
          <a:prstGeom prst="line">
            <a:avLst/>
          </a:prstGeom>
          <a:noFill/>
          <a:ln w="6350" cap="sq">
            <a:gradFill>
              <a:gsLst>
                <a:gs pos="0">
                  <a:schemeClr val="accent1">
                    <a:alpha val="25000"/>
                  </a:schemeClr>
                </a:gs>
                <a:gs pos="8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</p:cxnSp>
      <p:cxnSp>
        <p:nvCxnSpPr>
          <p:cNvPr id="9" name="标题 1"/>
          <p:cNvCxnSpPr/>
          <p:nvPr/>
        </p:nvCxnSpPr>
        <p:spPr>
          <a:xfrm rot="0" flipH="1" flipV="1">
            <a:off x="5706318" y="3647261"/>
            <a:ext cx="10069975" cy="2655339"/>
          </a:xfrm>
          <a:prstGeom prst="line">
            <a:avLst/>
          </a:prstGeom>
          <a:noFill/>
          <a:ln w="6350" cap="sq">
            <a:gradFill>
              <a:gsLst>
                <a:gs pos="0">
                  <a:schemeClr val="accent1">
                    <a:alpha val="25000"/>
                  </a:schemeClr>
                </a:gs>
                <a:gs pos="88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</p:cxnSp>
      <p:sp>
        <p:nvSpPr>
          <p:cNvPr id="10" name="标题 1"/>
          <p:cNvSpPr txBox="1"/>
          <p:nvPr/>
        </p:nvSpPr>
        <p:spPr>
          <a:xfrm rot="0" flipH="0" flipV="0">
            <a:off x="9238332" y="2834640"/>
            <a:ext cx="941988" cy="3299460"/>
          </a:xfrm>
          <a:prstGeom prst="can">
            <a:avLst>
              <a:gd name="adj" fmla="val 39276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0654168" y="3837201"/>
            <a:ext cx="703072" cy="1681534"/>
          </a:xfrm>
          <a:prstGeom prst="can">
            <a:avLst>
              <a:gd name="adj" fmla="val 34455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7551382" y="4084320"/>
            <a:ext cx="703072" cy="1255585"/>
          </a:xfrm>
          <a:prstGeom prst="can">
            <a:avLst>
              <a:gd name="adj" fmla="val 33147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1" flipV="0">
            <a:off x="1021080" y="1849120"/>
            <a:ext cx="5059680" cy="4284980"/>
          </a:xfrm>
          <a:prstGeom prst="round2DiagRect">
            <a:avLst>
              <a:gd name="adj1" fmla="val 12052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203960" y="1996440"/>
            <a:ext cx="182880" cy="18288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246116" y="1981200"/>
            <a:ext cx="4609609" cy="5486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使用DiskGenius分区工具进行分区和格式化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246116" y="2591073"/>
            <a:ext cx="4609609" cy="315440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打开DiskGenius工具，选择硬盘，进行分区操作，设置分区大小和文件系统。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16200000" flipH="0" flipV="0">
            <a:off x="9013454" y="671566"/>
            <a:ext cx="2661392" cy="1318260"/>
          </a:xfrm>
          <a:prstGeom prst="rightArrow">
            <a:avLst>
              <a:gd name="adj1" fmla="val 50000"/>
              <a:gd name="adj2" fmla="val 68497"/>
            </a:avLst>
          </a:prstGeom>
          <a:gradFill>
            <a:gsLst>
              <a:gs pos="24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16200000" flipH="0" flipV="0">
            <a:off x="7934960" y="2510683"/>
            <a:ext cx="1313180" cy="650454"/>
          </a:xfrm>
          <a:prstGeom prst="rightArrow">
            <a:avLst>
              <a:gd name="adj1" fmla="val 50000"/>
              <a:gd name="adj2" fmla="val 60787"/>
            </a:avLst>
          </a:prstGeom>
          <a:gradFill>
            <a:gsLst>
              <a:gs pos="2400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16200000" flipH="0" flipV="0">
            <a:off x="10498587" y="1993900"/>
            <a:ext cx="2281926" cy="891540"/>
          </a:xfrm>
          <a:prstGeom prst="rightArrow">
            <a:avLst>
              <a:gd name="adj1" fmla="val 50000"/>
              <a:gd name="adj2" fmla="val 75641"/>
            </a:avLst>
          </a:prstGeom>
          <a:gradFill>
            <a:gsLst>
              <a:gs pos="2400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4937760" y="5029507"/>
            <a:ext cx="762002" cy="82543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21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22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任务实施</a:t>
            </a:r>
            <a:endParaRPr kumimoji="1" lang="zh-CN" altLang="en-US"/>
          </a:p>
        </p:txBody>
      </p:sp>
      <p:cxnSp>
        <p:nvCxnSpPr>
          <p:cNvPr id="23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28644" r="0" b="28644"/>
          <a:stretch>
            <a:fillRect/>
          </a:stretch>
        </p:blipFill>
        <p:spPr>
          <a:xfrm rot="0" flipH="0" flipV="0">
            <a:off x="0" y="3947491"/>
            <a:ext cx="12192000" cy="2918460"/>
          </a:xfrm>
          <a:custGeom>
            <a:avLst/>
            <a:gdLst/>
            <a:rect l="l" t="t" r="r" b="b"/>
            <a:pathLst>
              <a:path w="12192000" h="2918460">
                <a:moveTo>
                  <a:pt x="0" y="0"/>
                </a:moveTo>
                <a:lnTo>
                  <a:pt x="12192000" y="0"/>
                </a:lnTo>
                <a:lnTo>
                  <a:pt x="12192000" y="2918460"/>
                </a:lnTo>
                <a:lnTo>
                  <a:pt x="0" y="291846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0" y="3947491"/>
            <a:ext cx="12192000" cy="291846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alpha val="54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660399" y="1517373"/>
            <a:ext cx="3426571" cy="4174436"/>
          </a:xfrm>
          <a:prstGeom prst="roundRect">
            <a:avLst>
              <a:gd name="adj" fmla="val 87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203200" dir="2700000" sx="100000" sy="100000" kx="0" ky="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877144" y="1437860"/>
            <a:ext cx="278848" cy="287793"/>
          </a:xfrm>
          <a:prstGeom prst="ellipse">
            <a:avLst/>
          </a:prstGeom>
          <a:noFill/>
          <a:ln w="571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39198" y="2511286"/>
            <a:ext cx="2868972" cy="28690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主分区是硬盘上的独立存储区域，用于安装操作系统；扩展分区可以进一步划分为多个逻辑分区。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341853" y="1517373"/>
            <a:ext cx="3426571" cy="4174436"/>
          </a:xfrm>
          <a:prstGeom prst="roundRect">
            <a:avLst>
              <a:gd name="adj" fmla="val 87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203200" dir="2700000" sx="100000" sy="100000" kx="0" ky="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558598" y="1437860"/>
            <a:ext cx="278848" cy="287793"/>
          </a:xfrm>
          <a:prstGeom prst="ellipse">
            <a:avLst/>
          </a:prstGeom>
          <a:noFill/>
          <a:ln w="5715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620652" y="2511286"/>
            <a:ext cx="2868972" cy="28690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常见的文件系统有FAT、FAT32、exFAT、NTFS，不同的文件系统适用于不同的场景。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023307" y="1517373"/>
            <a:ext cx="3426571" cy="4174436"/>
          </a:xfrm>
          <a:prstGeom prst="roundRect">
            <a:avLst>
              <a:gd name="adj" fmla="val 87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38100" blurRad="203200" dir="2700000" sx="100000" sy="100000" kx="0" ky="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1240052" y="1437860"/>
            <a:ext cx="278848" cy="287793"/>
          </a:xfrm>
          <a:prstGeom prst="ellipse">
            <a:avLst/>
          </a:prstGeom>
          <a:noFill/>
          <a:ln w="571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302106" y="2511286"/>
            <a:ext cx="2868972" cy="28690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分区时需考虑操作系统需求、数据存储需求等因素，合理规划分区大小。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939198" y="1636644"/>
            <a:ext cx="2868972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939198" y="2089868"/>
            <a:ext cx="2868972" cy="3896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主分区、扩展分区、逻辑分区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620652" y="1636644"/>
            <a:ext cx="2868972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4620652" y="2089868"/>
            <a:ext cx="2868972" cy="3896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文件系统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8302106" y="1636644"/>
            <a:ext cx="2868972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03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302106" y="2089868"/>
            <a:ext cx="2868972" cy="3896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分区原则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11395986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11189252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10982518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23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24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理论知识</a:t>
            </a:r>
            <a:endParaRPr kumimoji="1" lang="zh-CN" altLang="en-US"/>
          </a:p>
        </p:txBody>
      </p:sp>
      <p:cxnSp>
        <p:nvCxnSpPr>
          <p:cNvPr id="25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安装操作系统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3251" t="1239" r="13251" b="1239"/>
          <a:stretch>
            <a:fillRect/>
          </a:stretch>
        </p:blipFill>
        <p:spPr>
          <a:xfrm rot="0" flipH="0" flipV="0">
            <a:off x="2175652" y="1402850"/>
            <a:ext cx="7840696" cy="4458700"/>
          </a:xfrm>
          <a:custGeom>
            <a:avLst/>
            <a:gdLst/>
            <a:rect l="l" t="t" r="r" b="b"/>
            <a:pathLst>
              <a:path w="7840696" h="4458700">
                <a:moveTo>
                  <a:pt x="0" y="0"/>
                </a:moveTo>
                <a:lnTo>
                  <a:pt x="7840696" y="0"/>
                </a:lnTo>
                <a:lnTo>
                  <a:pt x="7840696" y="4458700"/>
                </a:lnTo>
                <a:lnTo>
                  <a:pt x="0" y="44587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696000" y="2493100"/>
            <a:ext cx="10800000" cy="22909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208654" y="2670900"/>
            <a:ext cx="9774693" cy="18845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对怎么安装系统有个直观的认识，掌握操作系统安装的基本步骤。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1" flipV="1">
            <a:off x="10533400" y="4874201"/>
            <a:ext cx="675000" cy="535680"/>
          </a:xfrm>
          <a:custGeom>
            <a:avLst/>
            <a:gdLst>
              <a:gd name="connsiteX0" fmla="*/ 270000 w 675000"/>
              <a:gd name="connsiteY0" fmla="*/ 535680 h 535680"/>
              <a:gd name="connsiteX1" fmla="*/ 0 w 675000"/>
              <a:gd name="connsiteY1" fmla="*/ 535680 h 535680"/>
              <a:gd name="connsiteX2" fmla="*/ 0 w 675000"/>
              <a:gd name="connsiteY2" fmla="*/ 265680 h 535680"/>
              <a:gd name="connsiteX3" fmla="*/ 270000 w 675000"/>
              <a:gd name="connsiteY3" fmla="*/ 0 h 535680"/>
              <a:gd name="connsiteX4" fmla="*/ 270000 w 675000"/>
              <a:gd name="connsiteY4" fmla="*/ 115830 h 535680"/>
              <a:gd name="connsiteX5" fmla="*/ 115965 w 675000"/>
              <a:gd name="connsiteY5" fmla="*/ 265680 h 535680"/>
              <a:gd name="connsiteX6" fmla="*/ 270000 w 675000"/>
              <a:gd name="connsiteY6" fmla="*/ 265680 h 535680"/>
              <a:gd name="connsiteX7" fmla="*/ 675000 w 675000"/>
              <a:gd name="connsiteY7" fmla="*/ 535680 h 535680"/>
              <a:gd name="connsiteX8" fmla="*/ 405000 w 675000"/>
              <a:gd name="connsiteY8" fmla="*/ 535680 h 535680"/>
              <a:gd name="connsiteX9" fmla="*/ 405000 w 675000"/>
              <a:gd name="connsiteY9" fmla="*/ 265680 h 535680"/>
              <a:gd name="connsiteX10" fmla="*/ 675000 w 675000"/>
              <a:gd name="connsiteY10" fmla="*/ 0 h 535680"/>
              <a:gd name="connsiteX11" fmla="*/ 675000 w 675000"/>
              <a:gd name="connsiteY11" fmla="*/ 115830 h 535680"/>
              <a:gd name="connsiteX12" fmla="*/ 520965 w 675000"/>
              <a:gd name="connsiteY12" fmla="*/ 265680 h 535680"/>
              <a:gd name="connsiteX13" fmla="*/ 675000 w 675000"/>
              <a:gd name="connsiteY13" fmla="*/ 265680 h 535680"/>
            </a:gdLst>
            <a:rect l="l" t="t" r="r" b="b"/>
            <a:pathLst>
              <a:path w="675000" h="535680">
                <a:moveTo>
                  <a:pt x="270000" y="535680"/>
                </a:moveTo>
                <a:lnTo>
                  <a:pt x="0" y="535680"/>
                </a:lnTo>
                <a:lnTo>
                  <a:pt x="0" y="265680"/>
                </a:lnTo>
                <a:cubicBezTo>
                  <a:pt x="2360" y="118253"/>
                  <a:pt x="122554" y="-19"/>
                  <a:pt x="270000" y="0"/>
                </a:cubicBezTo>
                <a:lnTo>
                  <a:pt x="270000" y="115830"/>
                </a:lnTo>
                <a:cubicBezTo>
                  <a:pt x="186566" y="115871"/>
                  <a:pt x="118303" y="182278"/>
                  <a:pt x="115965" y="265680"/>
                </a:cubicBezTo>
                <a:lnTo>
                  <a:pt x="270000" y="265680"/>
                </a:lnTo>
                <a:close/>
                <a:moveTo>
                  <a:pt x="675000" y="535680"/>
                </a:moveTo>
                <a:lnTo>
                  <a:pt x="405000" y="535680"/>
                </a:lnTo>
                <a:lnTo>
                  <a:pt x="405000" y="265680"/>
                </a:lnTo>
                <a:cubicBezTo>
                  <a:pt x="407360" y="118253"/>
                  <a:pt x="527554" y="-19"/>
                  <a:pt x="675000" y="0"/>
                </a:cubicBezTo>
                <a:lnTo>
                  <a:pt x="675000" y="115830"/>
                </a:lnTo>
                <a:cubicBezTo>
                  <a:pt x="591566" y="115871"/>
                  <a:pt x="523303" y="182278"/>
                  <a:pt x="520965" y="265680"/>
                </a:cubicBezTo>
                <a:lnTo>
                  <a:pt x="675000" y="2656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8578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19150" y="1790799"/>
            <a:ext cx="562500" cy="446400"/>
          </a:xfrm>
          <a:custGeom>
            <a:avLst/>
            <a:gdLst>
              <a:gd name="connsiteX0" fmla="*/ 562500 w 562500"/>
              <a:gd name="connsiteY0" fmla="*/ 0 h 446400"/>
              <a:gd name="connsiteX1" fmla="*/ 562500 w 562500"/>
              <a:gd name="connsiteY1" fmla="*/ 96525 h 446400"/>
              <a:gd name="connsiteX2" fmla="*/ 434138 w 562500"/>
              <a:gd name="connsiteY2" fmla="*/ 221400 h 446400"/>
              <a:gd name="connsiteX3" fmla="*/ 562500 w 562500"/>
              <a:gd name="connsiteY3" fmla="*/ 221400 h 446400"/>
              <a:gd name="connsiteX4" fmla="*/ 562500 w 562500"/>
              <a:gd name="connsiteY4" fmla="*/ 446400 h 446400"/>
              <a:gd name="connsiteX5" fmla="*/ 337500 w 562500"/>
              <a:gd name="connsiteY5" fmla="*/ 446400 h 446400"/>
              <a:gd name="connsiteX6" fmla="*/ 337500 w 562500"/>
              <a:gd name="connsiteY6" fmla="*/ 221400 h 446400"/>
              <a:gd name="connsiteX7" fmla="*/ 562500 w 562500"/>
              <a:gd name="connsiteY7" fmla="*/ 0 h 446400"/>
              <a:gd name="connsiteX8" fmla="*/ 225000 w 562500"/>
              <a:gd name="connsiteY8" fmla="*/ 0 h 446400"/>
              <a:gd name="connsiteX9" fmla="*/ 225000 w 562500"/>
              <a:gd name="connsiteY9" fmla="*/ 96525 h 446400"/>
              <a:gd name="connsiteX10" fmla="*/ 96638 w 562500"/>
              <a:gd name="connsiteY10" fmla="*/ 221400 h 446400"/>
              <a:gd name="connsiteX11" fmla="*/ 225000 w 562500"/>
              <a:gd name="connsiteY11" fmla="*/ 221400 h 446400"/>
              <a:gd name="connsiteX12" fmla="*/ 225000 w 562500"/>
              <a:gd name="connsiteY12" fmla="*/ 446400 h 446400"/>
              <a:gd name="connsiteX13" fmla="*/ 0 w 562500"/>
              <a:gd name="connsiteY13" fmla="*/ 446400 h 446400"/>
              <a:gd name="connsiteX14" fmla="*/ 0 w 562500"/>
              <a:gd name="connsiteY14" fmla="*/ 221400 h 446400"/>
              <a:gd name="connsiteX15" fmla="*/ 225000 w 562500"/>
              <a:gd name="connsiteY15" fmla="*/ 0 h 446400"/>
            </a:gdLst>
            <a:rect l="l" t="t" r="r" b="b"/>
            <a:pathLst>
              <a:path w="562500" h="446400">
                <a:moveTo>
                  <a:pt x="562500" y="0"/>
                </a:moveTo>
                <a:lnTo>
                  <a:pt x="562500" y="96525"/>
                </a:lnTo>
                <a:cubicBezTo>
                  <a:pt x="492972" y="96559"/>
                  <a:pt x="436086" y="151899"/>
                  <a:pt x="434138" y="221400"/>
                </a:cubicBezTo>
                <a:lnTo>
                  <a:pt x="562500" y="221400"/>
                </a:lnTo>
                <a:lnTo>
                  <a:pt x="562500" y="446400"/>
                </a:lnTo>
                <a:lnTo>
                  <a:pt x="337500" y="446400"/>
                </a:lnTo>
                <a:lnTo>
                  <a:pt x="337500" y="221400"/>
                </a:lnTo>
                <a:cubicBezTo>
                  <a:pt x="339467" y="98544"/>
                  <a:pt x="439629" y="-16"/>
                  <a:pt x="562500" y="0"/>
                </a:cubicBezTo>
                <a:close/>
                <a:moveTo>
                  <a:pt x="225000" y="0"/>
                </a:moveTo>
                <a:lnTo>
                  <a:pt x="225000" y="96525"/>
                </a:lnTo>
                <a:cubicBezTo>
                  <a:pt x="155472" y="96559"/>
                  <a:pt x="98586" y="151899"/>
                  <a:pt x="96638" y="221400"/>
                </a:cubicBezTo>
                <a:lnTo>
                  <a:pt x="225000" y="221400"/>
                </a:lnTo>
                <a:lnTo>
                  <a:pt x="225000" y="446400"/>
                </a:lnTo>
                <a:lnTo>
                  <a:pt x="0" y="446400"/>
                </a:lnTo>
                <a:lnTo>
                  <a:pt x="0" y="221400"/>
                </a:lnTo>
                <a:cubicBezTo>
                  <a:pt x="1967" y="98544"/>
                  <a:pt x="102129" y="-16"/>
                  <a:pt x="225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7127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任务描述</a:t>
            </a:r>
            <a:endParaRPr kumimoji="1" lang="zh-CN" altLang="en-US"/>
          </a:p>
        </p:txBody>
      </p:sp>
      <p:cxnSp>
        <p:nvCxnSpPr>
          <p:cNvPr id="10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550175" y="1783183"/>
            <a:ext cx="1891448" cy="18914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875899" y="4353241"/>
            <a:ext cx="3240000" cy="13438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制作Windows 10安装U盘，设置U盘为第一启动项，进入安装界面，按照提示完成安装。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846057" y="2076497"/>
            <a:ext cx="1299685" cy="129968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dist="38100" blurRad="406400" dir="10800000" sx="106000" sy="106000" kx="0" ky="0" algn="r" rotWithShape="0">
              <a:schemeClr val="bg1"/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846057" y="2081630"/>
            <a:ext cx="1299685" cy="129968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dist="304800" blurRad="228600" dir="2700000" sx="88000" sy="88000" kx="0" ky="0" algn="tl" rotWithShape="0">
              <a:schemeClr val="accent2">
                <a:lumMod val="60000"/>
                <a:lumOff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3256740" y="2500029"/>
            <a:ext cx="478318" cy="46288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737677" y="1783183"/>
            <a:ext cx="1891448" cy="18914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033559" y="2076497"/>
            <a:ext cx="1299685" cy="129968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dist="38100" blurRad="406400" dir="10800000" sx="106000" sy="106000" kx="0" ky="0" algn="r" rotWithShape="0">
              <a:schemeClr val="bg1"/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8033559" y="2081630"/>
            <a:ext cx="1299685" cy="129968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dist="304800" blurRad="228600" dir="2700000" sx="88000" sy="88000" kx="0" ky="0" algn="tl" rotWithShape="0">
              <a:schemeClr val="accent2">
                <a:lumMod val="60000"/>
                <a:lumOff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8444243" y="2492313"/>
            <a:ext cx="478318" cy="478318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875899" y="3912939"/>
            <a:ext cx="3240000" cy="2878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使用U盘引导安装Windows 10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7063401" y="4353241"/>
            <a:ext cx="3240000" cy="13438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下载VMware Workstation软件，运行安装程序，按照提示完成安装。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7063401" y="3912939"/>
            <a:ext cx="3240000" cy="2878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56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VMware Workstation虚拟机的安装</a:t>
            </a:r>
            <a:endParaRPr kumimoji="1" lang="zh-CN" altLang="en-US"/>
          </a:p>
        </p:txBody>
      </p:sp>
      <p:cxnSp>
        <p:nvCxnSpPr>
          <p:cNvPr id="15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6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任务实施</a:t>
            </a:r>
            <a:endParaRPr kumimoji="1" lang="zh-CN" altLang="en-US"/>
          </a:p>
        </p:txBody>
      </p:sp>
      <p:cxnSp>
        <p:nvCxnSpPr>
          <p:cNvPr id="17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9563" y="1521164"/>
            <a:ext cx="12172437" cy="2209800"/>
          </a:xfrm>
          <a:prstGeom prst="rect">
            <a:avLst/>
          </a:prstGeom>
          <a:solidFill>
            <a:schemeClr val="accent1"/>
          </a:solidFill>
          <a:ln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816796" y="3943236"/>
            <a:ext cx="10698108" cy="18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操作系统安装的基本步骤包括选择安装介质、设置启动项、进入安装界面、选择安装路径、完成安装。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837980" y="1733436"/>
            <a:ext cx="10680920" cy="17852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操作系统安装的基本步骤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理论知识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安装驱动程序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1" flipV="0">
            <a:off x="-944428" y="-826402"/>
            <a:ext cx="5831670" cy="3606586"/>
          </a:xfrm>
          <a:custGeom>
            <a:avLst/>
            <a:gdLst>
              <a:gd name="connsiteX0" fmla="*/ 1099219 w 5831670"/>
              <a:gd name="connsiteY0" fmla="*/ 0 h 3606586"/>
              <a:gd name="connsiteX1" fmla="*/ 2065802 w 5831670"/>
              <a:gd name="connsiteY1" fmla="*/ 0 h 3606586"/>
              <a:gd name="connsiteX2" fmla="*/ 4839349 w 5831670"/>
              <a:gd name="connsiteY2" fmla="*/ 0 h 3606586"/>
              <a:gd name="connsiteX3" fmla="*/ 5805933 w 5831670"/>
              <a:gd name="connsiteY3" fmla="*/ 0 h 3606586"/>
              <a:gd name="connsiteX4" fmla="*/ 5817473 w 5831670"/>
              <a:gd name="connsiteY4" fmla="*/ 1503 h 3606586"/>
              <a:gd name="connsiteX5" fmla="*/ 5831670 w 5831670"/>
              <a:gd name="connsiteY5" fmla="*/ 4138 h 3606586"/>
              <a:gd name="connsiteX6" fmla="*/ 5831670 w 5831670"/>
              <a:gd name="connsiteY6" fmla="*/ 3601637 h 3606586"/>
              <a:gd name="connsiteX7" fmla="*/ 5805933 w 5831670"/>
              <a:gd name="connsiteY7" fmla="*/ 3606586 h 3606586"/>
              <a:gd name="connsiteX8" fmla="*/ 4839349 w 5831670"/>
              <a:gd name="connsiteY8" fmla="*/ 3606586 h 3606586"/>
              <a:gd name="connsiteX9" fmla="*/ 2065802 w 5831670"/>
              <a:gd name="connsiteY9" fmla="*/ 3606586 h 3606586"/>
              <a:gd name="connsiteX10" fmla="*/ 1099219 w 5831670"/>
              <a:gd name="connsiteY10" fmla="*/ 3606586 h 3606586"/>
              <a:gd name="connsiteX11" fmla="*/ 697519 w 5831670"/>
              <a:gd name="connsiteY11" fmla="*/ 3358322 h 3606586"/>
              <a:gd name="connsiteX12" fmla="*/ 44136 w 5831670"/>
              <a:gd name="connsiteY12" fmla="*/ 2051557 h 3606586"/>
              <a:gd name="connsiteX13" fmla="*/ 44136 w 5831670"/>
              <a:gd name="connsiteY13" fmla="*/ 1555029 h 3606586"/>
              <a:gd name="connsiteX14" fmla="*/ 697519 w 5831670"/>
              <a:gd name="connsiteY14" fmla="*/ 248264 h 3606586"/>
              <a:gd name="connsiteX15" fmla="*/ 1099219 w 5831670"/>
              <a:gd name="connsiteY15" fmla="*/ 0 h 3606586"/>
            </a:gdLst>
            <a:rect l="l" t="t" r="r" b="b"/>
            <a:pathLst>
              <a:path w="5831670" h="3606586">
                <a:moveTo>
                  <a:pt x="1099219" y="0"/>
                </a:moveTo>
                <a:lnTo>
                  <a:pt x="2065802" y="0"/>
                </a:lnTo>
                <a:lnTo>
                  <a:pt x="4839349" y="0"/>
                </a:lnTo>
                <a:lnTo>
                  <a:pt x="5805933" y="0"/>
                </a:lnTo>
                <a:cubicBezTo>
                  <a:pt x="5805933" y="0"/>
                  <a:pt x="5810030" y="388"/>
                  <a:pt x="5817473" y="1503"/>
                </a:cubicBezTo>
                <a:lnTo>
                  <a:pt x="5831670" y="4138"/>
                </a:lnTo>
                <a:lnTo>
                  <a:pt x="5831670" y="3601637"/>
                </a:lnTo>
                <a:lnTo>
                  <a:pt x="5805933" y="3606586"/>
                </a:lnTo>
                <a:lnTo>
                  <a:pt x="4839349" y="3606586"/>
                </a:lnTo>
                <a:lnTo>
                  <a:pt x="2065802" y="3606586"/>
                </a:lnTo>
                <a:lnTo>
                  <a:pt x="1099219" y="3606586"/>
                </a:lnTo>
                <a:cubicBezTo>
                  <a:pt x="1099219" y="3606586"/>
                  <a:pt x="836995" y="3581759"/>
                  <a:pt x="697519" y="3358322"/>
                </a:cubicBezTo>
                <a:lnTo>
                  <a:pt x="44136" y="2051557"/>
                </a:lnTo>
                <a:cubicBezTo>
                  <a:pt x="44136" y="2051557"/>
                  <a:pt x="-55170" y="1803293"/>
                  <a:pt x="44136" y="1555029"/>
                </a:cubicBezTo>
                <a:lnTo>
                  <a:pt x="697519" y="248264"/>
                </a:lnTo>
                <a:cubicBezTo>
                  <a:pt x="697519" y="248264"/>
                  <a:pt x="836995" y="24827"/>
                  <a:pt x="1099219" y="0"/>
                </a:cubicBezTo>
                <a:close/>
              </a:path>
            </a:pathLst>
          </a:custGeom>
          <a:solidFill>
            <a:schemeClr val="accent2"/>
          </a:solidFill>
          <a:ln w="12700" cap="sq">
            <a:solidFill>
              <a:schemeClr val="tx1">
                <a:lumMod val="85000"/>
                <a:lumOff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1" flipV="0">
            <a:off x="0" y="-1179967"/>
            <a:ext cx="5831670" cy="3606586"/>
          </a:xfrm>
          <a:custGeom>
            <a:avLst/>
            <a:gdLst>
              <a:gd name="connsiteX0" fmla="*/ 1099219 w 5831670"/>
              <a:gd name="connsiteY0" fmla="*/ 0 h 3606586"/>
              <a:gd name="connsiteX1" fmla="*/ 2065802 w 5831670"/>
              <a:gd name="connsiteY1" fmla="*/ 0 h 3606586"/>
              <a:gd name="connsiteX2" fmla="*/ 4839349 w 5831670"/>
              <a:gd name="connsiteY2" fmla="*/ 0 h 3606586"/>
              <a:gd name="connsiteX3" fmla="*/ 5805933 w 5831670"/>
              <a:gd name="connsiteY3" fmla="*/ 0 h 3606586"/>
              <a:gd name="connsiteX4" fmla="*/ 5817473 w 5831670"/>
              <a:gd name="connsiteY4" fmla="*/ 1503 h 3606586"/>
              <a:gd name="connsiteX5" fmla="*/ 5831670 w 5831670"/>
              <a:gd name="connsiteY5" fmla="*/ 4138 h 3606586"/>
              <a:gd name="connsiteX6" fmla="*/ 5831670 w 5831670"/>
              <a:gd name="connsiteY6" fmla="*/ 3601637 h 3606586"/>
              <a:gd name="connsiteX7" fmla="*/ 5805933 w 5831670"/>
              <a:gd name="connsiteY7" fmla="*/ 3606586 h 3606586"/>
              <a:gd name="connsiteX8" fmla="*/ 4839349 w 5831670"/>
              <a:gd name="connsiteY8" fmla="*/ 3606586 h 3606586"/>
              <a:gd name="connsiteX9" fmla="*/ 2065802 w 5831670"/>
              <a:gd name="connsiteY9" fmla="*/ 3606586 h 3606586"/>
              <a:gd name="connsiteX10" fmla="*/ 1099219 w 5831670"/>
              <a:gd name="connsiteY10" fmla="*/ 3606586 h 3606586"/>
              <a:gd name="connsiteX11" fmla="*/ 697519 w 5831670"/>
              <a:gd name="connsiteY11" fmla="*/ 3358322 h 3606586"/>
              <a:gd name="connsiteX12" fmla="*/ 44136 w 5831670"/>
              <a:gd name="connsiteY12" fmla="*/ 2051557 h 3606586"/>
              <a:gd name="connsiteX13" fmla="*/ 44136 w 5831670"/>
              <a:gd name="connsiteY13" fmla="*/ 1555029 h 3606586"/>
              <a:gd name="connsiteX14" fmla="*/ 697519 w 5831670"/>
              <a:gd name="connsiteY14" fmla="*/ 248264 h 3606586"/>
              <a:gd name="connsiteX15" fmla="*/ 1099219 w 5831670"/>
              <a:gd name="connsiteY15" fmla="*/ 0 h 3606586"/>
            </a:gdLst>
            <a:rect l="l" t="t" r="r" b="b"/>
            <a:pathLst>
              <a:path w="5831670" h="3606586">
                <a:moveTo>
                  <a:pt x="1099219" y="0"/>
                </a:moveTo>
                <a:lnTo>
                  <a:pt x="2065802" y="0"/>
                </a:lnTo>
                <a:lnTo>
                  <a:pt x="4839349" y="0"/>
                </a:lnTo>
                <a:lnTo>
                  <a:pt x="5805933" y="0"/>
                </a:lnTo>
                <a:cubicBezTo>
                  <a:pt x="5805933" y="0"/>
                  <a:pt x="5810030" y="388"/>
                  <a:pt x="5817473" y="1503"/>
                </a:cubicBezTo>
                <a:lnTo>
                  <a:pt x="5831670" y="4138"/>
                </a:lnTo>
                <a:lnTo>
                  <a:pt x="5831670" y="3601637"/>
                </a:lnTo>
                <a:lnTo>
                  <a:pt x="5805933" y="3606586"/>
                </a:lnTo>
                <a:lnTo>
                  <a:pt x="4839349" y="3606586"/>
                </a:lnTo>
                <a:lnTo>
                  <a:pt x="2065802" y="3606586"/>
                </a:lnTo>
                <a:lnTo>
                  <a:pt x="1099219" y="3606586"/>
                </a:lnTo>
                <a:cubicBezTo>
                  <a:pt x="1099219" y="3606586"/>
                  <a:pt x="836995" y="3581759"/>
                  <a:pt x="697519" y="3358322"/>
                </a:cubicBezTo>
                <a:lnTo>
                  <a:pt x="44136" y="2051557"/>
                </a:lnTo>
                <a:cubicBezTo>
                  <a:pt x="44136" y="2051557"/>
                  <a:pt x="-55170" y="1803293"/>
                  <a:pt x="44136" y="1555029"/>
                </a:cubicBezTo>
                <a:lnTo>
                  <a:pt x="697519" y="248264"/>
                </a:lnTo>
                <a:cubicBezTo>
                  <a:pt x="697519" y="248264"/>
                  <a:pt x="836995" y="24827"/>
                  <a:pt x="1099219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>
                <a:lumMod val="85000"/>
                <a:lumOff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36738" y="556851"/>
            <a:ext cx="3209285" cy="11758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6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目录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072007" y="1677216"/>
            <a:ext cx="2614617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Contents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470938" y="3147986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73410" y="3874890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计算机启动过程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478875" y="3225721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01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470938" y="4783719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673410" y="5510623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应用软件的安装和卸载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478875" y="4861454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</a:t>
            </a: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6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3629383" y="3147986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2831855" y="3874890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BIOS设置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3637320" y="3225721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02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3629383" y="4783719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2831855" y="5510623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3637320" y="4861454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07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5787828" y="3147986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990300" y="3874890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硬盘分区与格式化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5795765" y="3225721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03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5787828" y="4783719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4990300" y="5510623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5795765" y="4861454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</a:t>
            </a: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8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946273" y="3147986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7148745" y="3874890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安装操作系统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7954210" y="3225721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04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7946273" y="4783719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48745" y="5510623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7954210" y="4861454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09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10104717" y="3147986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9307189" y="3874890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安装驱动程序</a:t>
            </a: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10112654" y="3225721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05</a:t>
            </a: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0" flipH="0" flipV="0">
            <a:off x="10104717" y="4783719"/>
            <a:ext cx="564945" cy="564945"/>
          </a:xfrm>
          <a:prstGeom prst="rect">
            <a:avLst/>
          </a:prstGeom>
          <a:solidFill>
            <a:schemeClr val="bg1">
              <a:alpha val="45000"/>
            </a:schemeClr>
          </a:solidFill>
          <a:ln w="12700" cap="flat">
            <a:solidFill>
              <a:schemeClr val="tx1">
                <a:lumMod val="85000"/>
                <a:lumOff val="15000"/>
              </a:schemeClr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6" name="标题 1"/>
          <p:cNvSpPr txBox="1"/>
          <p:nvPr/>
        </p:nvSpPr>
        <p:spPr>
          <a:xfrm rot="0" flipH="0" flipV="0">
            <a:off x="9307189" y="5510623"/>
            <a:ext cx="2160000" cy="75121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37" name="标题 1"/>
          <p:cNvSpPr txBox="1"/>
          <p:nvPr/>
        </p:nvSpPr>
        <p:spPr>
          <a:xfrm rot="0" flipH="0" flipV="0">
            <a:off x="10112654" y="4861454"/>
            <a:ext cx="549071" cy="40947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solidFill>
                  <a:srgbClr val="595959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10</a:t>
            </a:r>
            <a:endParaRPr kumimoji="1" lang="zh-CN" altLang="en-US"/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157005" y="2274781"/>
            <a:ext cx="900001" cy="900000"/>
          </a:xfrm>
          <a:prstGeom prst="ellipse">
            <a:avLst/>
          </a:prstGeom>
          <a:gradFill>
            <a:gsLst>
              <a:gs pos="6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  <a:effectLst>
            <a:outerShdw dist="101600" blurRad="190500" dir="2700000" sx="100000" sy="100000" kx="0" ky="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362243" y="2274781"/>
            <a:ext cx="6840000" cy="282804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安装驱动程序，掌握驱动的选择和安装方法。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389389" y="2544781"/>
            <a:ext cx="435233" cy="360000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任务描述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0" y="1938880"/>
            <a:ext cx="12192000" cy="360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0" y="1832200"/>
            <a:ext cx="12192000" cy="3600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592580" y="2822020"/>
            <a:ext cx="9006840" cy="1440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下载驱动精灵软件，运行并检测硬件驱动，自动下载并安装最新驱动。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 rot="0" flipH="0" flipV="0">
            <a:off x="5651212" y="4641374"/>
            <a:ext cx="889576" cy="0"/>
          </a:xfrm>
          <a:prstGeom prst="line">
            <a:avLst/>
          </a:prstGeom>
          <a:noFill/>
          <a:ln w="12700" cap="rnd">
            <a:solidFill>
              <a:schemeClr val="bg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 rot="0" flipH="0" flipV="0">
            <a:off x="1015726" y="2318234"/>
            <a:ext cx="10147300" cy="2286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使用驱动精灵进行驱动检测与管理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任务实施</a:t>
            </a:r>
            <a:endParaRPr kumimoji="1" lang="zh-CN" altLang="en-US"/>
          </a:p>
        </p:txBody>
      </p:sp>
      <p:cxnSp>
        <p:nvCxnSpPr>
          <p:cNvPr id="10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60400" y="1557338"/>
            <a:ext cx="2615235" cy="4188140"/>
          </a:xfrm>
          <a:prstGeom prst="roundRect">
            <a:avLst>
              <a:gd name="adj" fmla="val 582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>
            <a:outerShdw dist="25400" blurRad="177800" dir="0" sx="98000" sy="98000" kx="0" ky="0" algn="ctr" rotWithShape="0">
              <a:schemeClr val="accent1"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1">
            <a:off x="1195568" y="1502339"/>
            <a:ext cx="1429152" cy="125882"/>
          </a:xfrm>
          <a:prstGeom prst="trapezoid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93893" y="5061609"/>
            <a:ext cx="1948248" cy="3938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403600" y="1557338"/>
            <a:ext cx="2615235" cy="4188140"/>
          </a:xfrm>
          <a:prstGeom prst="roundRect">
            <a:avLst>
              <a:gd name="adj" fmla="val 582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>
            <a:outerShdw dist="25400" blurRad="177800" dir="0" sx="98000" sy="98000" kx="0" ky="0" algn="ctr" rotWithShape="0">
              <a:schemeClr val="accent1"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1">
            <a:off x="3938768" y="1502339"/>
            <a:ext cx="1429152" cy="125882"/>
          </a:xfrm>
          <a:prstGeom prst="trapezoid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3737093" y="5061609"/>
            <a:ext cx="1948248" cy="3938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6146800" y="1446487"/>
            <a:ext cx="2615235" cy="4387153"/>
          </a:xfrm>
          <a:prstGeom prst="roundRect">
            <a:avLst>
              <a:gd name="adj" fmla="val 5827"/>
            </a:avLst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2700000" scaled="0"/>
          </a:gradFill>
          <a:ln cap="sq">
            <a:noFill/>
            <a:prstDash val="solid"/>
            <a:miter/>
          </a:ln>
          <a:effectLst>
            <a:outerShdw dist="25400" blurRad="177800" dir="0" sx="98000" sy="98000" kx="0" ky="0" algn="ctr" rotWithShape="0">
              <a:schemeClr val="accent1"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1">
            <a:off x="6681968" y="1388875"/>
            <a:ext cx="1429152" cy="131864"/>
          </a:xfrm>
          <a:prstGeom prst="trapezoid">
            <a:avLst/>
          </a:prstGeom>
          <a:solidFill>
            <a:schemeClr val="bg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480293" y="5061609"/>
            <a:ext cx="1948248" cy="3938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8890000" y="1557338"/>
            <a:ext cx="2615235" cy="4188140"/>
          </a:xfrm>
          <a:prstGeom prst="roundRect">
            <a:avLst>
              <a:gd name="adj" fmla="val 5827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  <a:effectLst>
            <a:outerShdw dist="25400" blurRad="177800" dir="0" sx="98000" sy="98000" kx="0" ky="0" algn="ctr" rotWithShape="0">
              <a:schemeClr val="accent1"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1">
            <a:off x="9425168" y="1502339"/>
            <a:ext cx="1429152" cy="125882"/>
          </a:xfrm>
          <a:prstGeom prst="trapezoid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9223493" y="5061609"/>
            <a:ext cx="1948248" cy="3938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3103825" y="3175733"/>
            <a:ext cx="447502" cy="447502"/>
          </a:xfrm>
          <a:prstGeom prst="ellipse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3240446" y="3283339"/>
            <a:ext cx="174260" cy="232290"/>
          </a:xfrm>
          <a:prstGeom prst="chevron">
            <a:avLst>
              <a:gd name="adj" fmla="val 57054"/>
            </a:avLst>
          </a:prstGeom>
          <a:solidFill>
            <a:schemeClr val="bg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5847025" y="3175733"/>
            <a:ext cx="447502" cy="447502"/>
          </a:xfrm>
          <a:prstGeom prst="ellipse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983646" y="3283339"/>
            <a:ext cx="174260" cy="232290"/>
          </a:xfrm>
          <a:prstGeom prst="chevron">
            <a:avLst>
              <a:gd name="adj" fmla="val 57054"/>
            </a:avLst>
          </a:prstGeom>
          <a:solidFill>
            <a:schemeClr val="bg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590225" y="3175733"/>
            <a:ext cx="447502" cy="447502"/>
          </a:xfrm>
          <a:prstGeom prst="ellipse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726846" y="3283339"/>
            <a:ext cx="174260" cy="232290"/>
          </a:xfrm>
          <a:prstGeom prst="chevron">
            <a:avLst>
              <a:gd name="adj" fmla="val 57054"/>
            </a:avLst>
          </a:prstGeom>
          <a:solidFill>
            <a:schemeClr val="bg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841860" y="1831762"/>
            <a:ext cx="22377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驱动程序概述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840986" y="2365888"/>
            <a:ext cx="2246500" cy="25663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驱动程序是操作系统与硬件设备之间的桥梁，确保硬件设备正常工作。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1400660" y="5019462"/>
            <a:ext cx="11455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3596886" y="2365888"/>
            <a:ext cx="2246500" cy="25663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选择驱动时需确保与硬件设备和操作系统版本兼容。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3597760" y="1831762"/>
            <a:ext cx="22377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驱动的选择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9070586" y="2365888"/>
            <a:ext cx="2246500" cy="25663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WHQL认证是微软对驱动程序的认证，通过认证的驱动程序更稳定可靠。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071460" y="1831762"/>
            <a:ext cx="22377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WHQL认证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6340086" y="2365888"/>
            <a:ext cx="2246500" cy="25663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安装驱动的方法包括自动安装和手动安装，自动安装更为便捷。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340960" y="1831762"/>
            <a:ext cx="22377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安装驱动的方法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4143860" y="5019462"/>
            <a:ext cx="11455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9617560" y="5019462"/>
            <a:ext cx="11455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04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6887060" y="5019462"/>
            <a:ext cx="1145500" cy="4472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50000"/>
              </a:lnSpc>
            </a:pPr>
            <a:r>
              <a:rPr kumimoji="1" lang="en-US" altLang="zh-CN" sz="2200">
                <a:ln w="12700">
                  <a:noFill/>
                </a:ln>
                <a:solidFill>
                  <a:srgbClr val="007BBC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cxnSp>
        <p:nvCxnSpPr>
          <p:cNvPr id="33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34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理论知识</a:t>
            </a:r>
            <a:endParaRPr kumimoji="1" lang="zh-CN" altLang="en-US"/>
          </a:p>
        </p:txBody>
      </p:sp>
      <p:cxnSp>
        <p:nvCxnSpPr>
          <p:cNvPr id="35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应用软件的安装和卸载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2297672" y="1957558"/>
            <a:ext cx="7443278" cy="3402947"/>
          </a:xfrm>
          <a:prstGeom prst="roundRect">
            <a:avLst>
              <a:gd name="adj" fmla="val 4810"/>
            </a:avLst>
          </a:prstGeom>
          <a:solidFill>
            <a:schemeClr val="bg1"/>
          </a:solidFill>
          <a:ln w="12700" cap="rnd">
            <a:noFill/>
            <a:round/>
          </a:ln>
          <a:effectLst>
            <a:outerShdw dist="127000" blurRad="254000" dir="0" sx="100000" sy="100000" kx="0" ky="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1">
            <a:off x="2297672" y="1539019"/>
            <a:ext cx="752557" cy="723572"/>
          </a:xfrm>
          <a:prstGeom prst="roundRect">
            <a:avLst>
              <a:gd name="adj" fmla="val 11344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585703" y="2615673"/>
            <a:ext cx="6867216" cy="23500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4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掌握应用程序的安装和卸载方法。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2585703" y="2101124"/>
            <a:ext cx="6867216" cy="4958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436064" y="5058441"/>
            <a:ext cx="445563" cy="428402"/>
          </a:xfrm>
          <a:prstGeom prst="roundRect">
            <a:avLst>
              <a:gd name="adj" fmla="val 11344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+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510118" y="1749249"/>
            <a:ext cx="327665" cy="303113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9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0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任务描述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647825" y="1937378"/>
            <a:ext cx="8505825" cy="3884875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 flipH="0" flipV="0">
            <a:off x="5843418" y="-2367574"/>
            <a:ext cx="460800" cy="897837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898725" y="1952625"/>
            <a:ext cx="6499076" cy="2908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安装和卸载“火绒安全”软件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903549" y="1999554"/>
            <a:ext cx="225145" cy="243886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898725" y="2604648"/>
            <a:ext cx="7829475" cy="288175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下载火绒安全软件，运行安装程序，按照提示完成安装；卸载时通过控制面板或软件自带卸载程序进行。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任务实施</a:t>
            </a:r>
            <a:endParaRPr kumimoji="1" lang="zh-CN" altLang="en-US"/>
          </a:p>
        </p:txBody>
      </p:sp>
      <p:cxnSp>
        <p:nvCxnSpPr>
          <p:cNvPr id="10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0829" t="20515" r="10109" b="7143"/>
          <a:stretch>
            <a:fillRect/>
          </a:stretch>
        </p:blipFill>
        <p:spPr>
          <a:xfrm rot="0" flipH="0" flipV="0">
            <a:off x="1164673" y="1556967"/>
            <a:ext cx="5400675" cy="4090267"/>
          </a:xfrm>
          <a:custGeom>
            <a:avLst/>
            <a:gdLst/>
            <a:rect l="l" t="t" r="r" b="b"/>
            <a:pathLst>
              <a:path w="5400675" h="4090267">
                <a:moveTo>
                  <a:pt x="0" y="0"/>
                </a:moveTo>
                <a:lnTo>
                  <a:pt x="5400675" y="0"/>
                </a:lnTo>
                <a:lnTo>
                  <a:pt x="5400675" y="4090267"/>
                </a:lnTo>
                <a:lnTo>
                  <a:pt x="0" y="409026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6879427" y="1506166"/>
            <a:ext cx="4294615" cy="4145185"/>
          </a:xfrm>
          <a:prstGeom prst="roundRect">
            <a:avLst>
              <a:gd name="adj" fmla="val 4810"/>
            </a:avLst>
          </a:prstGeom>
          <a:solidFill>
            <a:schemeClr val="bg1"/>
          </a:solidFill>
          <a:ln cap="flat">
            <a:noFill/>
            <a:prstDash val="solid"/>
            <a:miter/>
          </a:ln>
          <a:effectLst>
            <a:outerShdw dist="38100" blurRad="241300" dir="0" sx="100000" sy="100000" kx="0" ky="0" algn="ctr" rotWithShape="0">
              <a:schemeClr val="accent1">
                <a:alpha val="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7086600" y="2864678"/>
            <a:ext cx="3873500" cy="58972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绿色软件的安装与卸载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7086600" y="3506162"/>
            <a:ext cx="3873500" cy="189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绿色软件无需安装，直接解压即可使用，卸载时删除文件即可。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557024" y="1763744"/>
            <a:ext cx="939420" cy="939418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795755" y="2002474"/>
            <a:ext cx="461958" cy="46195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9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0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理论知识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项目小结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07</a:t>
            </a:r>
            <a:endParaRPr kumimoji="1" lang="zh-CN" altLang="en-US"/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10800000" flipH="0" flipV="0">
            <a:off x="1777368" y="1977012"/>
            <a:ext cx="8637263" cy="3452238"/>
          </a:xfrm>
          <a:prstGeom prst="roundRect">
            <a:avLst>
              <a:gd name="adj" fmla="val 9428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2117945" y="2888856"/>
            <a:ext cx="7956109" cy="23977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2117945" y="2127886"/>
            <a:ext cx="7956109" cy="75986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4400">
                <a:ln w="9525">
                  <a:solidFill>
                    <a:srgbClr val="000000">
                      <a:alpha val="100000"/>
                    </a:srgbClr>
                  </a:solidFill>
                </a:ln>
                <a:noFill/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grpSp>
        <p:nvGrpSpPr>
          <p:cNvPr id="6" name=""/>
          <p:cNvGrpSpPr/>
          <p:nvPr/>
        </p:nvGrpSpPr>
        <p:grpSpPr>
          <a:xfrm>
            <a:off x="3392803" y="1940380"/>
            <a:ext cx="5406393" cy="95945"/>
            <a:chOff x="3392803" y="1940380"/>
            <a:chExt cx="5406393" cy="95945"/>
          </a:xfrm>
        </p:grpSpPr>
        <p:sp>
          <p:nvSpPr>
            <p:cNvPr id="7" name="标题 1"/>
            <p:cNvSpPr txBox="1"/>
            <p:nvPr/>
          </p:nvSpPr>
          <p:spPr>
            <a:xfrm rot="0" flipH="0" flipV="0">
              <a:off x="6053403" y="1940380"/>
              <a:ext cx="2745793" cy="9594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 rot="0" flipH="0" flipV="0">
              <a:off x="3392803" y="1941489"/>
              <a:ext cx="2745793" cy="93729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cxnSp>
        <p:nvCxnSpPr>
          <p:cNvPr id="9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0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1407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本项目讲解了软件系统安装的详细方法，包括BIOS设置、硬盘分区与格式化、安装操作系统、安装驱动程序以及应用软件的安装和卸载，帮助大家全面掌握软件系统安装的流程。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独立实践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08</a:t>
            </a:r>
            <a:endParaRPr kumimoji="1" lang="zh-CN" alt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计算机启动过程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</p:spTree>
  </p:cSld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8155548" y="3429000"/>
            <a:ext cx="3504605" cy="7715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880917" y="3429000"/>
            <a:ext cx="3504605" cy="7715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606286" y="3429000"/>
            <a:ext cx="3504605" cy="7715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331655" y="3429000"/>
            <a:ext cx="3504605" cy="7715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0" y="3429000"/>
            <a:ext cx="2561629" cy="771524"/>
          </a:xfrm>
          <a:custGeom>
            <a:avLst/>
            <a:gdLst>
              <a:gd name="connsiteX0" fmla="*/ 0 w 2561629"/>
              <a:gd name="connsiteY0" fmla="*/ 0 h 771524"/>
              <a:gd name="connsiteX1" fmla="*/ 2175867 w 2561629"/>
              <a:gd name="connsiteY1" fmla="*/ 0 h 771524"/>
              <a:gd name="connsiteX2" fmla="*/ 2561629 w 2561629"/>
              <a:gd name="connsiteY2" fmla="*/ 385762 h 771524"/>
              <a:gd name="connsiteX3" fmla="*/ 2175867 w 2561629"/>
              <a:gd name="connsiteY3" fmla="*/ 771524 h 771524"/>
              <a:gd name="connsiteX4" fmla="*/ 0 w 2561629"/>
              <a:gd name="connsiteY4" fmla="*/ 771524 h 771524"/>
            </a:gdLst>
            <a:rect l="l" t="t" r="r" b="b"/>
            <a:pathLst>
              <a:path w="2561629" h="771524">
                <a:moveTo>
                  <a:pt x="0" y="0"/>
                </a:moveTo>
                <a:lnTo>
                  <a:pt x="2175867" y="0"/>
                </a:lnTo>
                <a:cubicBezTo>
                  <a:pt x="2388917" y="0"/>
                  <a:pt x="2561629" y="172712"/>
                  <a:pt x="2561629" y="385762"/>
                </a:cubicBezTo>
                <a:cubicBezTo>
                  <a:pt x="2561629" y="598812"/>
                  <a:pt x="2388917" y="771524"/>
                  <a:pt x="2175867" y="771524"/>
                </a:cubicBezTo>
                <a:lnTo>
                  <a:pt x="0" y="7715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1910823" y="3543299"/>
            <a:ext cx="542926" cy="542926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5400000" flipH="0" flipV="0">
            <a:off x="4105912" y="419724"/>
            <a:ext cx="358586" cy="28663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173241" y="3543299"/>
            <a:ext cx="542926" cy="542926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6435659" y="3543299"/>
            <a:ext cx="542926" cy="542926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8698077" y="3543299"/>
            <a:ext cx="542926" cy="542926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10960495" y="3543299"/>
            <a:ext cx="542926" cy="542926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2831192" y="1673625"/>
            <a:ext cx="18000" cy="17716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3037993" y="1712501"/>
            <a:ext cx="2680407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5400000" flipH="0" flipV="0">
            <a:off x="8804431" y="419724"/>
            <a:ext cx="358586" cy="28663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7529711" y="1673625"/>
            <a:ext cx="18000" cy="17716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7736512" y="1712501"/>
            <a:ext cx="2680407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04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5400000" flipH="0" flipV="0">
            <a:off x="2361435" y="4521565"/>
            <a:ext cx="358586" cy="287250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1">
            <a:off x="1083657" y="4349567"/>
            <a:ext cx="18000" cy="17716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1290458" y="5817399"/>
            <a:ext cx="2675451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5400000" flipH="0" flipV="0">
            <a:off x="6108502" y="4527100"/>
            <a:ext cx="358586" cy="286143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1">
            <a:off x="4836260" y="4349567"/>
            <a:ext cx="18000" cy="17716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5043061" y="5817399"/>
            <a:ext cx="2693451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5400000" flipH="0" flipV="0">
            <a:off x="9868107" y="4529147"/>
            <a:ext cx="358586" cy="285734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1">
            <a:off x="8588863" y="4349567"/>
            <a:ext cx="18000" cy="17716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8795664" y="5817399"/>
            <a:ext cx="2680406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05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8795663" y="4445326"/>
            <a:ext cx="2680407" cy="119694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应用软件的安装与卸载：安装Office办公软件。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2041222" y="3692083"/>
            <a:ext cx="282129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4287200" y="3692083"/>
            <a:ext cx="282129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rot="0" flipH="0" flipV="0">
            <a:off x="6565047" y="3692083"/>
            <a:ext cx="282129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rot="0" flipH="0" flipV="0">
            <a:off x="8851205" y="3692083"/>
            <a:ext cx="282129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04</a:t>
            </a: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0" flipH="0" flipV="0">
            <a:off x="11091545" y="3692083"/>
            <a:ext cx="282129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05</a:t>
            </a: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rot="0" flipH="0" flipV="0">
            <a:off x="5043060" y="4445326"/>
            <a:ext cx="2680407" cy="119694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安装操作系统：通过U盘安装系统。</a:t>
            </a: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 rot="0" flipH="0" flipV="0">
            <a:off x="1290457" y="4445326"/>
            <a:ext cx="2680407" cy="119694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BIOS设置：设置U盘为第一启动项。</a:t>
            </a:r>
            <a:endParaRPr kumimoji="1" lang="zh-CN" altLang="en-US"/>
          </a:p>
        </p:txBody>
      </p:sp>
      <p:sp>
        <p:nvSpPr>
          <p:cNvPr id="36" name="标题 1"/>
          <p:cNvSpPr txBox="1"/>
          <p:nvPr/>
        </p:nvSpPr>
        <p:spPr>
          <a:xfrm rot="0" flipH="0" flipV="0">
            <a:off x="3037993" y="2038709"/>
            <a:ext cx="2680407" cy="119694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硬盘的分区与格式化：使用Fdisk和format命令。</a:t>
            </a:r>
            <a:endParaRPr kumimoji="1" lang="zh-CN" altLang="en-US"/>
          </a:p>
        </p:txBody>
      </p:sp>
      <p:sp>
        <p:nvSpPr>
          <p:cNvPr id="37" name="标题 1"/>
          <p:cNvSpPr txBox="1"/>
          <p:nvPr/>
        </p:nvSpPr>
        <p:spPr>
          <a:xfrm rot="0" flipH="0" flipV="0">
            <a:off x="7736512" y="2038709"/>
            <a:ext cx="2680407" cy="119694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安装驱动程序：安装显卡驱动。</a:t>
            </a:r>
            <a:endParaRPr kumimoji="1" lang="zh-CN" altLang="en-US"/>
          </a:p>
        </p:txBody>
      </p:sp>
      <p:cxnSp>
        <p:nvCxnSpPr>
          <p:cNvPr id="38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39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任务单</a:t>
            </a:r>
            <a:endParaRPr kumimoji="1" lang="zh-CN" altLang="en-US"/>
          </a:p>
        </p:txBody>
      </p:sp>
      <p:cxnSp>
        <p:nvCxnSpPr>
          <p:cNvPr id="40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思考与练习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09</a:t>
            </a:r>
            <a:endParaRPr kumimoji="1" lang="zh-CN" altLang="en-US"/>
          </a:p>
        </p:txBody>
      </p:sp>
    </p:spTree>
  </p:cSld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1" flipV="0">
            <a:off x="6979920" y="5108868"/>
            <a:ext cx="5239936" cy="1747367"/>
          </a:xfrm>
          <a:custGeom>
            <a:avLst/>
            <a:gdLst>
              <a:gd name="connsiteX0" fmla="*/ -944 w 7972010"/>
              <a:gd name="connsiteY0" fmla="*/ 178627 h 2658434"/>
              <a:gd name="connsiteX1" fmla="*/ 2048272 w 7972010"/>
              <a:gd name="connsiteY1" fmla="*/ 970679 h 2658434"/>
              <a:gd name="connsiteX2" fmla="*/ 5612511 w 7972010"/>
              <a:gd name="connsiteY2" fmla="*/ 1986707 h 2658434"/>
              <a:gd name="connsiteX3" fmla="*/ 7971066 w 7972010"/>
              <a:gd name="connsiteY3" fmla="*/ 2658192 h 2658434"/>
              <a:gd name="connsiteX4" fmla="*/ -944 w 7972010"/>
              <a:gd name="connsiteY4" fmla="*/ 2658192 h 2658434"/>
            </a:gdLst>
            <a:rect l="l" t="t" r="r" b="b"/>
            <a:pathLst>
              <a:path w="7972010" h="2658434">
                <a:moveTo>
                  <a:pt x="-944" y="178627"/>
                </a:moveTo>
                <a:cubicBezTo>
                  <a:pt x="-944" y="178627"/>
                  <a:pt x="722464" y="-561942"/>
                  <a:pt x="2048272" y="970679"/>
                </a:cubicBezTo>
                <a:cubicBezTo>
                  <a:pt x="2840324" y="1900461"/>
                  <a:pt x="3459886" y="3038817"/>
                  <a:pt x="5612511" y="1986707"/>
                </a:cubicBezTo>
                <a:cubicBezTo>
                  <a:pt x="5990935" y="1797054"/>
                  <a:pt x="7420149" y="1177494"/>
                  <a:pt x="7971066" y="2658192"/>
                </a:cubicBezTo>
                <a:lnTo>
                  <a:pt x="-944" y="265819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9000000" scaled="0"/>
          </a:gradFill>
          <a:ln w="35472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5873797" y="1202600"/>
            <a:ext cx="5553663" cy="459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just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可以通过BIOS设置中的密码清除选项或使用硬件工具清除密码。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19640732" flipH="0" flipV="1">
            <a:off x="2412270" y="4578497"/>
            <a:ext cx="649769" cy="471306"/>
          </a:xfrm>
          <a:custGeom>
            <a:avLst/>
            <a:gd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6384545" flipH="0" flipV="1">
            <a:off x="3171886" y="3291352"/>
            <a:ext cx="762221" cy="650697"/>
          </a:xfrm>
          <a:custGeom>
            <a:avLst/>
            <a:gd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13340602" flipH="0" flipV="1">
            <a:off x="2645422" y="2121267"/>
            <a:ext cx="840497" cy="578016"/>
          </a:xfrm>
          <a:custGeom>
            <a:avLst/>
            <a:gd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0800000" flipH="0" flipV="1">
            <a:off x="660400" y="2202732"/>
            <a:ext cx="2672516" cy="26767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 cap="sq">
            <a:noFill/>
            <a:miter/>
          </a:ln>
          <a:effectLst/>
        </p:spPr>
        <p:txBody>
          <a:bodyPr vert="horz" wrap="square" lIns="124201" tIns="62101" rIns="124201" bIns="62101" rtlCol="0" anchor="t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0800000" flipH="0" flipV="1">
            <a:off x="3001332" y="1122612"/>
            <a:ext cx="1357587" cy="135972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10800000" flipH="0" flipV="1">
            <a:off x="3751736" y="2836785"/>
            <a:ext cx="1697682" cy="169374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10800000" flipH="0" flipV="1">
            <a:off x="2546858" y="4879447"/>
            <a:ext cx="1000493" cy="99739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pic>
        <p:nvPicPr>
          <p:cNvPr id="12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559" t="2528" r="24559" b="3194"/>
          <a:stretch>
            <a:fillRect/>
          </a:stretch>
        </p:blipFill>
        <p:spPr>
          <a:xfrm rot="0" flipH="0" flipV="0">
            <a:off x="752272" y="2328153"/>
            <a:ext cx="2449354" cy="2449354"/>
          </a:xfrm>
          <a:custGeom>
            <a:avLst/>
            <a:gdLst/>
            <a:rect l="l" t="t" r="r" b="b"/>
            <a:pathLst>
              <a:path w="2451100" h="2451100">
                <a:moveTo>
                  <a:pt x="1224677" y="0"/>
                </a:moveTo>
                <a:cubicBezTo>
                  <a:pt x="1901047" y="0"/>
                  <a:pt x="2449354" y="548307"/>
                  <a:pt x="2449354" y="1224677"/>
                </a:cubicBezTo>
                <a:cubicBezTo>
                  <a:pt x="2449354" y="1901047"/>
                  <a:pt x="1901047" y="2449354"/>
                  <a:pt x="1224677" y="2449354"/>
                </a:cubicBezTo>
                <a:cubicBezTo>
                  <a:pt x="548307" y="2449354"/>
                  <a:pt x="0" y="1901047"/>
                  <a:pt x="0" y="1224677"/>
                </a:cubicBezTo>
                <a:cubicBezTo>
                  <a:pt x="0" y="548307"/>
                  <a:pt x="548307" y="0"/>
                  <a:pt x="1224677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13524" t="15723" r="6884" b="8509"/>
          <a:stretch>
            <a:fillRect/>
          </a:stretch>
        </p:blipFill>
        <p:spPr>
          <a:xfrm rot="0" flipH="0" flipV="0">
            <a:off x="3074815" y="1190345"/>
            <a:ext cx="1199750" cy="1199750"/>
          </a:xfrm>
          <a:custGeom>
            <a:avLst/>
            <a:gdLst/>
            <a:rect l="l" t="t" r="r" b="b"/>
            <a:pathLst>
              <a:path w="1193800" h="1193800">
                <a:moveTo>
                  <a:pt x="599875" y="0"/>
                </a:moveTo>
                <a:cubicBezTo>
                  <a:pt x="931177" y="0"/>
                  <a:pt x="1199750" y="268573"/>
                  <a:pt x="1199750" y="599875"/>
                </a:cubicBezTo>
                <a:cubicBezTo>
                  <a:pt x="1199750" y="931177"/>
                  <a:pt x="931177" y="1199750"/>
                  <a:pt x="599875" y="1199750"/>
                </a:cubicBezTo>
                <a:cubicBezTo>
                  <a:pt x="268573" y="1199750"/>
                  <a:pt x="0" y="931177"/>
                  <a:pt x="0" y="599875"/>
                </a:cubicBezTo>
                <a:cubicBezTo>
                  <a:pt x="0" y="268573"/>
                  <a:pt x="268573" y="0"/>
                  <a:pt x="599875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22591" t="21690" r="35745" b="3158"/>
          <a:stretch>
            <a:fillRect/>
          </a:stretch>
        </p:blipFill>
        <p:spPr>
          <a:xfrm rot="0" flipH="0" flipV="0">
            <a:off x="3851605" y="2951549"/>
            <a:ext cx="1488896" cy="1488896"/>
          </a:xfrm>
          <a:custGeom>
            <a:avLst/>
            <a:gdLst/>
            <a:rect l="l" t="t" r="r" b="b"/>
            <a:pathLst>
              <a:path w="1485900" h="1485900">
                <a:moveTo>
                  <a:pt x="744448" y="0"/>
                </a:moveTo>
                <a:cubicBezTo>
                  <a:pt x="1155595" y="0"/>
                  <a:pt x="1488896" y="333301"/>
                  <a:pt x="1488896" y="744448"/>
                </a:cubicBezTo>
                <a:cubicBezTo>
                  <a:pt x="1488896" y="1155595"/>
                  <a:pt x="1155595" y="1488896"/>
                  <a:pt x="744448" y="1488896"/>
                </a:cubicBezTo>
                <a:cubicBezTo>
                  <a:pt x="333301" y="1488896"/>
                  <a:pt x="0" y="1155595"/>
                  <a:pt x="0" y="744448"/>
                </a:cubicBezTo>
                <a:cubicBezTo>
                  <a:pt x="0" y="333301"/>
                  <a:pt x="333301" y="0"/>
                  <a:pt x="74444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"/>
          <p:cNvPicPr>
            <a:picLocks noChangeAspect="1"/>
          </p:cNvPicPr>
          <p:nvPr/>
        </p:nvPicPr>
        <p:blipFill>
          <a:blip r:embed="rId5">
            <a:alphaModFix amt="100000"/>
          </a:blip>
          <a:srcRect l="34849" t="10910" r="26576" b="20176"/>
          <a:stretch>
            <a:fillRect/>
          </a:stretch>
        </p:blipFill>
        <p:spPr>
          <a:xfrm rot="0" flipH="0" flipV="0">
            <a:off x="2646418" y="4977457"/>
            <a:ext cx="801372" cy="801372"/>
          </a:xfrm>
          <a:custGeom>
            <a:avLst/>
            <a:gdLst/>
            <a:rect l="l" t="t" r="r" b="b"/>
            <a:pathLst>
              <a:path w="800100" h="800100">
                <a:moveTo>
                  <a:pt x="400686" y="0"/>
                </a:moveTo>
                <a:cubicBezTo>
                  <a:pt x="621979" y="0"/>
                  <a:pt x="801372" y="179393"/>
                  <a:pt x="801372" y="400686"/>
                </a:cubicBezTo>
                <a:cubicBezTo>
                  <a:pt x="801372" y="621979"/>
                  <a:pt x="621979" y="801372"/>
                  <a:pt x="400686" y="801372"/>
                </a:cubicBezTo>
                <a:cubicBezTo>
                  <a:pt x="179393" y="801372"/>
                  <a:pt x="0" y="621979"/>
                  <a:pt x="0" y="400686"/>
                </a:cubicBezTo>
                <a:cubicBezTo>
                  <a:pt x="0" y="179393"/>
                  <a:pt x="179393" y="0"/>
                  <a:pt x="400686" y="0"/>
                </a:cubicBezTo>
                <a:close/>
              </a:path>
            </a:pathLst>
          </a:custGeom>
          <a:noFill/>
          <a:ln>
            <a:noFill/>
          </a:ln>
        </p:spPr>
      </p:pic>
      <p:cxnSp>
        <p:nvCxnSpPr>
          <p:cNvPr id="16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7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如果忘记了设置的开机密码，该如何解决？</a:t>
            </a:r>
            <a:endParaRPr kumimoji="1" lang="zh-CN" altLang="en-US"/>
          </a:p>
        </p:txBody>
      </p:sp>
      <p:cxnSp>
        <p:nvCxnSpPr>
          <p:cNvPr id="18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8100000" flipH="0" flipV="0">
            <a:off x="1849052" y="2382575"/>
            <a:ext cx="1378232" cy="1378232"/>
          </a:xfrm>
          <a:prstGeom prst="teardrop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449848" y="3072064"/>
            <a:ext cx="7249368" cy="210448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在BIOS设置中找到USB设置选项，选择禁用U盘和MP3设备。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3449848" y="2466686"/>
            <a:ext cx="1210010" cy="471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626345" y="2501550"/>
            <a:ext cx="857016" cy="40196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933163" y="2466686"/>
            <a:ext cx="1210010" cy="121001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2240398" y="2811003"/>
            <a:ext cx="595540" cy="521377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9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0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怎样禁用U盘及MP3？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385302" y="2590800"/>
            <a:ext cx="9625264" cy="1676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9542714" y="2783305"/>
            <a:ext cx="1291390" cy="1291390"/>
          </a:xfrm>
          <a:prstGeom prst="ellipse">
            <a:avLst/>
          </a:prstGeom>
          <a:solidFill>
            <a:schemeClr val="bg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168734" y="2406316"/>
            <a:ext cx="2045368" cy="204536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366502" y="2783305"/>
            <a:ext cx="6046203" cy="129139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使用分区工具如DiskGenius进行分区调整，注意备份数据。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9901834" y="3178112"/>
            <a:ext cx="573149" cy="501777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2816" t="5098" r="17231" b="5098"/>
          <a:stretch>
            <a:fillRect/>
          </a:stretch>
        </p:blipFill>
        <p:spPr>
          <a:xfrm rot="0" flipH="0" flipV="0">
            <a:off x="1273007" y="2510589"/>
            <a:ext cx="1836822" cy="1836822"/>
          </a:xfrm>
          <a:custGeom>
            <a:avLst/>
            <a:gdLst/>
            <a:rect l="l" t="t" r="r" b="b"/>
            <a:pathLst>
              <a:path w="1836822" h="1836822">
                <a:moveTo>
                  <a:pt x="918411" y="0"/>
                </a:moveTo>
                <a:cubicBezTo>
                  <a:pt x="1425635" y="0"/>
                  <a:pt x="1836822" y="411187"/>
                  <a:pt x="1836822" y="918411"/>
                </a:cubicBezTo>
                <a:cubicBezTo>
                  <a:pt x="1836822" y="1425635"/>
                  <a:pt x="1425635" y="1836822"/>
                  <a:pt x="918411" y="1836822"/>
                </a:cubicBezTo>
                <a:cubicBezTo>
                  <a:pt x="411187" y="1836822"/>
                  <a:pt x="0" y="1425635"/>
                  <a:pt x="0" y="918411"/>
                </a:cubicBezTo>
                <a:cubicBezTo>
                  <a:pt x="0" y="411187"/>
                  <a:pt x="411187" y="0"/>
                  <a:pt x="91841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 rot="0" flipH="0" flipV="0">
            <a:off x="2688724" y="2245894"/>
            <a:ext cx="224590" cy="22459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0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1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对已有的系统进行分区应该怎么做？</a:t>
            </a:r>
            <a:endParaRPr kumimoji="1" lang="zh-CN" altLang="en-US"/>
          </a:p>
        </p:txBody>
      </p:sp>
      <p:cxnSp>
        <p:nvCxnSpPr>
          <p:cNvPr id="12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3577" t="0" r="23577" b="0"/>
          <a:stretch>
            <a:fillRect/>
          </a:stretch>
        </p:blipFill>
        <p:spPr>
          <a:xfrm rot="0" flipH="0" flipV="0">
            <a:off x="7772400" y="1430364"/>
            <a:ext cx="3746501" cy="4437036"/>
          </a:xfrm>
          <a:custGeom>
            <a:avLst/>
            <a:gdLst/>
            <a:rect l="l" t="t" r="r" b="b"/>
            <a:pathLst>
              <a:path w="3746501" h="4437036">
                <a:moveTo>
                  <a:pt x="105792" y="0"/>
                </a:moveTo>
                <a:lnTo>
                  <a:pt x="3640709" y="0"/>
                </a:lnTo>
                <a:lnTo>
                  <a:pt x="3687004" y="31213"/>
                </a:lnTo>
                <a:cubicBezTo>
                  <a:pt x="3723764" y="67973"/>
                  <a:pt x="3746501" y="118757"/>
                  <a:pt x="3746501" y="174851"/>
                </a:cubicBezTo>
                <a:lnTo>
                  <a:pt x="3746501" y="4233901"/>
                </a:lnTo>
                <a:cubicBezTo>
                  <a:pt x="3746501" y="4346089"/>
                  <a:pt x="3655554" y="4437036"/>
                  <a:pt x="3543366" y="4437036"/>
                </a:cubicBezTo>
                <a:lnTo>
                  <a:pt x="203135" y="4437036"/>
                </a:lnTo>
                <a:cubicBezTo>
                  <a:pt x="90947" y="4437036"/>
                  <a:pt x="0" y="4346089"/>
                  <a:pt x="0" y="4233901"/>
                </a:cubicBezTo>
                <a:lnTo>
                  <a:pt x="0" y="174851"/>
                </a:lnTo>
                <a:cubicBezTo>
                  <a:pt x="0" y="118757"/>
                  <a:pt x="22737" y="67973"/>
                  <a:pt x="59497" y="31213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7352363" y="4617301"/>
            <a:ext cx="878141" cy="788238"/>
          </a:xfrm>
          <a:prstGeom prst="roundRect">
            <a:avLst>
              <a:gd name="adj" fmla="val 19117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012828" y="2178900"/>
            <a:ext cx="7149515" cy="3155099"/>
          </a:xfrm>
          <a:prstGeom prst="roundRect">
            <a:avLst>
              <a:gd name="adj" fmla="val 5422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241300" dir="0" sx="102000" sy="102000" kx="0" ky="0" algn="ctr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73936" y="1942681"/>
            <a:ext cx="953924" cy="4724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387262" y="1991360"/>
            <a:ext cx="449158" cy="3200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0400" y="1858861"/>
            <a:ext cx="640080" cy="640080"/>
          </a:xfrm>
          <a:prstGeom prst="ellipse">
            <a:avLst/>
          </a:prstGeom>
          <a:solidFill>
            <a:schemeClr val="accent2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269486" y="2600878"/>
            <a:ext cx="6636198" cy="23292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按照操作系统安装步骤完成安装，使用驱动精灵等工具安装驱动。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861559" y="2071122"/>
            <a:ext cx="237762" cy="215559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安装操作系统并且安装好相应的驱动程序。</a:t>
            </a: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9781" t="63885" r="46181" b="6175"/>
          <a:stretch>
            <a:fillRect/>
          </a:stretch>
        </p:blipFill>
        <p:spPr>
          <a:xfrm rot="0" flipH="0" flipV="0">
            <a:off x="7701104" y="4093967"/>
            <a:ext cx="1834009" cy="1522706"/>
          </a:xfrm>
          <a:custGeom>
            <a:avLst/>
            <a:gdLst/>
            <a:rect l="l" t="t" r="r" b="b"/>
            <a:pathLst>
              <a:path w="1592709" h="1322364">
                <a:moveTo>
                  <a:pt x="2" y="0"/>
                </a:moveTo>
                <a:lnTo>
                  <a:pt x="1592709" y="0"/>
                </a:lnTo>
                <a:lnTo>
                  <a:pt x="1592709" y="1322364"/>
                </a:lnTo>
                <a:lnTo>
                  <a:pt x="0" y="1322364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53819" t="13936" r="274" b="36115"/>
          <a:stretch>
            <a:fillRect/>
          </a:stretch>
        </p:blipFill>
        <p:spPr>
          <a:xfrm rot="0" flipH="0" flipV="0">
            <a:off x="9293816" y="1501872"/>
            <a:ext cx="3850240" cy="2792438"/>
          </a:xfrm>
          <a:custGeom>
            <a:avLst/>
            <a:gdLst/>
            <a:rect l="l" t="t" r="r" b="b"/>
            <a:pathLst>
              <a:path w="3850240" h="2792438">
                <a:moveTo>
                  <a:pt x="0" y="0"/>
                </a:moveTo>
                <a:lnTo>
                  <a:pt x="3850240" y="0"/>
                </a:lnTo>
                <a:lnTo>
                  <a:pt x="3850240" y="2792438"/>
                </a:lnTo>
                <a:lnTo>
                  <a:pt x="0" y="279243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>
            <a:alphaModFix amt="100000"/>
          </a:blip>
          <a:srcRect l="5743" t="33944" r="70219" b="36115"/>
          <a:stretch>
            <a:fillRect/>
          </a:stretch>
        </p:blipFill>
        <p:spPr>
          <a:xfrm rot="0" flipH="0" flipV="0">
            <a:off x="6108395" y="2971944"/>
            <a:ext cx="1592709" cy="1322364"/>
          </a:xfrm>
          <a:custGeom>
            <a:avLst/>
            <a:gdLst/>
            <a:rect l="l" t="t" r="r" b="b"/>
            <a:pathLst>
              <a:path w="1592709" h="1322364">
                <a:moveTo>
                  <a:pt x="0" y="0"/>
                </a:moveTo>
                <a:lnTo>
                  <a:pt x="1592709" y="0"/>
                </a:lnTo>
                <a:lnTo>
                  <a:pt x="1592709" y="1322362"/>
                </a:lnTo>
                <a:lnTo>
                  <a:pt x="1592707" y="1322362"/>
                </a:lnTo>
                <a:lnTo>
                  <a:pt x="1592707" y="1322364"/>
                </a:lnTo>
                <a:lnTo>
                  <a:pt x="0" y="132236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/>
          <p:cNvSpPr txBox="1"/>
          <p:nvPr/>
        </p:nvSpPr>
        <p:spPr>
          <a:xfrm rot="0" flipH="0" flipV="0">
            <a:off x="9281772" y="4287179"/>
            <a:ext cx="3874326" cy="476383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274320" tIns="45720" rIns="91440" bIns="45720" rtlCol="0" anchor="ctr"/>
          <a:lstStyle/>
          <a:p>
            <a:pPr algn="l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701104" y="5609535"/>
            <a:ext cx="1835494" cy="365277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274320" tIns="0" rIns="91440" bIns="45720" rtlCol="0" anchor="ctr"/>
          <a:lstStyle/>
          <a:p>
            <a:pPr algn="l">
              <a:lnSpc>
                <a:spcPct val="12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660400" y="1654629"/>
            <a:ext cx="5205210" cy="36404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可以从硬件设备官网下载最新驱动，或使用驱动检测工具自动查找。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796908" y="5427842"/>
            <a:ext cx="70212" cy="70212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974527" y="5427842"/>
            <a:ext cx="70212" cy="70212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152146" y="5427842"/>
            <a:ext cx="70212" cy="70212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2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3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驱动去哪里找？</a:t>
            </a:r>
            <a:endParaRPr kumimoji="1" lang="zh-CN" altLang="en-US"/>
          </a:p>
        </p:txBody>
      </p:sp>
      <p:cxnSp>
        <p:nvCxnSpPr>
          <p:cNvPr id="14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结束语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010</a:t>
            </a:r>
            <a:endParaRPr kumimoji="1" lang="zh-CN" altLang="en-US"/>
          </a:p>
        </p:txBody>
      </p:sp>
    </p:spTree>
  </p:cSld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4500000" flipH="0" flipV="0">
            <a:off x="9042742" y="2881509"/>
            <a:ext cx="1807796" cy="1807796"/>
          </a:xfrm>
          <a:prstGeom prst="arc">
            <a:avLst>
              <a:gd name="adj1" fmla="val 16200000"/>
              <a:gd name="adj2" fmla="val 11964395"/>
            </a:avLst>
          </a:prstGeom>
          <a:noFill/>
          <a:ln w="190500" cap="rnd"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6300000" flipH="1" flipV="0">
            <a:off x="8602609" y="2441376"/>
            <a:ext cx="2688062" cy="2688062"/>
          </a:xfrm>
          <a:prstGeom prst="arc">
            <a:avLst>
              <a:gd name="adj1" fmla="val 16200000"/>
              <a:gd name="adj2" fmla="val 11964395"/>
            </a:avLst>
          </a:prstGeom>
          <a:noFill/>
          <a:ln w="190500" cap="rnd"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4500000" flipH="0" flipV="0">
            <a:off x="8028940" y="1867707"/>
            <a:ext cx="3835400" cy="3835400"/>
          </a:xfrm>
          <a:prstGeom prst="ellipse">
            <a:avLst/>
          </a:prstGeom>
          <a:noFill/>
          <a:ln w="12700" cap="sq"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9103360" y="2942127"/>
            <a:ext cx="1686560" cy="168656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500698" y="2220085"/>
            <a:ext cx="270604" cy="270604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7891098" y="3650105"/>
            <a:ext cx="270604" cy="27060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500698" y="5080125"/>
            <a:ext cx="270604" cy="270604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dist="38100" blurRad="50800" dir="5400000" sx="100000" sy="100000" kx="0" ky="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9698879" y="3568497"/>
            <a:ext cx="495522" cy="43382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pic>
        <p:nvPicPr>
          <p:cNvPr id="11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8346" t="0" r="8346" b="0"/>
          <a:stretch>
            <a:fillRect/>
          </a:stretch>
        </p:blipFill>
        <p:spPr>
          <a:xfrm rot="0" flipH="0" flipV="0">
            <a:off x="660400" y="2914544"/>
            <a:ext cx="2682240" cy="1801390"/>
          </a:xfrm>
          <a:custGeom>
            <a:avLst/>
            <a:gdLst/>
            <a:rect l="l" t="t" r="r" b="b"/>
            <a:pathLst>
              <a:path w="2679700" h="1803400">
                <a:moveTo>
                  <a:pt x="0" y="0"/>
                </a:moveTo>
                <a:lnTo>
                  <a:pt x="2682240" y="0"/>
                </a:lnTo>
                <a:lnTo>
                  <a:pt x="2682240" y="1801390"/>
                </a:lnTo>
                <a:lnTo>
                  <a:pt x="0" y="180139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2" name="标题 1"/>
          <p:cNvSpPr txBox="1"/>
          <p:nvPr/>
        </p:nvSpPr>
        <p:spPr>
          <a:xfrm rot="0" flipH="0" flipV="0">
            <a:off x="3633650" y="1706880"/>
            <a:ext cx="4042794" cy="44935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4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感谢同学们的关注与学习！</a:t>
            </a:r>
            <a:endParaRPr kumimoji="1" lang="zh-CN" altLang="en-US"/>
          </a:p>
        </p:txBody>
      </p:sp>
      <p:cxnSp>
        <p:nvCxnSpPr>
          <p:cNvPr id="15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125771" y="2822145"/>
            <a:ext cx="3069770" cy="3047940"/>
          </a:xfrm>
          <a:custGeom>
            <a:avLst/>
            <a:gdLst>
              <a:gd name="T0" fmla="*/ 2454 w 2630"/>
              <a:gd name="T1" fmla="*/ 2350 h 2608"/>
              <a:gd name="T2" fmla="*/ 219 w 2630"/>
              <a:gd name="T3" fmla="*/ 2595 h 2608"/>
              <a:gd name="T4" fmla="*/ 0 w 2630"/>
              <a:gd name="T5" fmla="*/ 2398 h 2608"/>
              <a:gd name="T6" fmla="*/ 0 w 2630"/>
              <a:gd name="T7" fmla="*/ 210 h 2608"/>
              <a:gd name="T8" fmla="*/ 220 w 2630"/>
              <a:gd name="T9" fmla="*/ 14 h 2608"/>
              <a:gd name="T10" fmla="*/ 2454 w 2630"/>
              <a:gd name="T11" fmla="*/ 263 h 2608"/>
              <a:gd name="T12" fmla="*/ 2630 w 2630"/>
              <a:gd name="T13" fmla="*/ 460 h 2608"/>
              <a:gd name="T14" fmla="*/ 2630 w 2630"/>
              <a:gd name="T15" fmla="*/ 2154 h 2608"/>
              <a:gd name="T16" fmla="*/ 2454 w 2630"/>
              <a:gd name="T17" fmla="*/ 2350 h 2608"/>
            </a:gdLst>
            <a:rect l="0" t="0" r="r" b="b"/>
            <a:pathLst>
              <a:path w="2630" h="2608">
                <a:moveTo>
                  <a:pt x="2454" y="2350"/>
                </a:moveTo>
                <a:cubicBezTo>
                  <a:pt x="219" y="2595"/>
                  <a:pt x="219" y="2595"/>
                  <a:pt x="219" y="2595"/>
                </a:cubicBezTo>
                <a:cubicBezTo>
                  <a:pt x="102" y="2608"/>
                  <a:pt x="0" y="2516"/>
                  <a:pt x="0" y="239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92"/>
                  <a:pt x="103" y="0"/>
                  <a:pt x="220" y="14"/>
                </a:cubicBezTo>
                <a:cubicBezTo>
                  <a:pt x="2454" y="263"/>
                  <a:pt x="2454" y="263"/>
                  <a:pt x="2454" y="263"/>
                </a:cubicBezTo>
                <a:cubicBezTo>
                  <a:pt x="2554" y="275"/>
                  <a:pt x="2630" y="359"/>
                  <a:pt x="2630" y="460"/>
                </a:cubicBezTo>
                <a:cubicBezTo>
                  <a:pt x="2630" y="2154"/>
                  <a:pt x="2630" y="2154"/>
                  <a:pt x="2630" y="2154"/>
                </a:cubicBezTo>
                <a:cubicBezTo>
                  <a:pt x="2630" y="2255"/>
                  <a:pt x="2554" y="2339"/>
                  <a:pt x="2454" y="235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  <a:effectLst>
            <a:outerShdw dist="38100" blurRad="254000" dir="2700000" sx="100000" sy="100000" kx="0" ky="0" algn="tl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649" t="7031" r="24836" b="721"/>
          <a:stretch>
            <a:fillRect/>
          </a:stretch>
        </p:blipFill>
        <p:spPr>
          <a:xfrm rot="0" flipH="0" flipV="0">
            <a:off x="7435777" y="1255503"/>
            <a:ext cx="4087896" cy="4020909"/>
          </a:xfrm>
          <a:custGeom>
            <a:avLst/>
            <a:gdLst/>
            <a:rect l="l" t="t" r="r" b="b"/>
            <a:pathLst>
              <a:path w="4087896" h="4020909">
                <a:moveTo>
                  <a:pt x="3812849" y="1515"/>
                </a:moveTo>
                <a:cubicBezTo>
                  <a:pt x="3965323" y="16835"/>
                  <a:pt x="4087896" y="146543"/>
                  <a:pt x="4087896" y="307231"/>
                </a:cubicBezTo>
                <a:cubicBezTo>
                  <a:pt x="4087896" y="307231"/>
                  <a:pt x="4087896" y="307231"/>
                  <a:pt x="4087896" y="3712411"/>
                </a:cubicBezTo>
                <a:cubicBezTo>
                  <a:pt x="4087896" y="3896054"/>
                  <a:pt x="3929354" y="4039233"/>
                  <a:pt x="3747497" y="4019001"/>
                </a:cubicBezTo>
                <a:cubicBezTo>
                  <a:pt x="3747497" y="4019001"/>
                  <a:pt x="3747497" y="4019001"/>
                  <a:pt x="273563" y="3637708"/>
                </a:cubicBezTo>
                <a:cubicBezTo>
                  <a:pt x="118129" y="3620589"/>
                  <a:pt x="0" y="3489860"/>
                  <a:pt x="0" y="3332674"/>
                </a:cubicBezTo>
                <a:cubicBezTo>
                  <a:pt x="0" y="3332674"/>
                  <a:pt x="0" y="3332674"/>
                  <a:pt x="0" y="696305"/>
                </a:cubicBezTo>
                <a:cubicBezTo>
                  <a:pt x="0" y="539119"/>
                  <a:pt x="118129" y="408390"/>
                  <a:pt x="273563" y="389715"/>
                </a:cubicBezTo>
                <a:cubicBezTo>
                  <a:pt x="273563" y="389715"/>
                  <a:pt x="273563" y="389715"/>
                  <a:pt x="3745943" y="2196"/>
                </a:cubicBezTo>
                <a:cubicBezTo>
                  <a:pt x="3768675" y="-527"/>
                  <a:pt x="3791067" y="-673"/>
                  <a:pt x="3812849" y="1515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6355220" y="4951635"/>
            <a:ext cx="601862" cy="54565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660399" y="1654629"/>
            <a:ext cx="5216125" cy="36404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796908" y="5427842"/>
            <a:ext cx="70212" cy="70212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74527" y="5427842"/>
            <a:ext cx="70212" cy="70212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152146" y="5427842"/>
            <a:ext cx="70212" cy="70212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0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1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186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希望同学们能够通过本课程的学习，轻松掌握计算机软件系统的安装与配置，开启精彩的计算机探索之旅！</a:t>
            </a:r>
            <a:endParaRPr kumimoji="1" lang="zh-CN" altLang="en-US"/>
          </a:p>
        </p:txBody>
      </p:sp>
      <p:cxnSp>
        <p:nvCxnSpPr>
          <p:cNvPr id="12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0" t="0" r="0" b="0"/>
          <a:stretch>
            <a:fillRect/>
          </a:stretch>
        </p:blipFill>
        <p:spPr>
          <a:xfrm rot="0" flipH="0" flipV="0">
            <a:off x="1726894" y="3069990"/>
            <a:ext cx="10241" cy="162777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0" flipH="0" flipV="0">
            <a:off x="1596140" y="2368771"/>
            <a:ext cx="9117848" cy="43227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712876" y="2339056"/>
            <a:ext cx="2549076" cy="4917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1653290" y="2992154"/>
            <a:ext cx="154800" cy="155672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878660" y="2924748"/>
            <a:ext cx="8846490" cy="17181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对计算机启动过程有个直观的认识，了解启动过程中的各个环节。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任务描述</a:t>
            </a:r>
            <a:endParaRPr kumimoji="1" lang="zh-CN" altLang="en-US"/>
          </a:p>
        </p:txBody>
      </p:sp>
      <p:cxnSp>
        <p:nvCxnSpPr>
          <p:cNvPr id="10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 rot="0" flipH="0" flipV="0"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 rot="0" flipH="0" flipV="0"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 rot="0" flipH="0" flipV="0"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155" t="5882" r="2360" b="1396"/>
          <a:stretch>
            <a:fillRect/>
          </a:stretch>
        </p:blipFill>
        <p:spPr>
          <a:xfrm rot="0" flipH="0" flipV="0">
            <a:off x="6830714" y="1596441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 rot="0" flipH="0" flipV="0"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 rot="0" flipH="0" flipV="0"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 rot="0" flipH="0" flipV="0"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 rot="0" flipH="0" flipV="0"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657225" y="1793764"/>
            <a:ext cx="3205844" cy="4325001"/>
          </a:xfrm>
          <a:prstGeom prst="roundRect">
            <a:avLst>
              <a:gd name="adj" fmla="val 8986"/>
            </a:avLst>
          </a:prstGeom>
          <a:gradFill>
            <a:gsLst>
              <a:gs pos="0">
                <a:schemeClr val="accent1"/>
              </a:gs>
              <a:gs pos="4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818037" y="3246664"/>
            <a:ext cx="2881474" cy="26327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打开电源，计算机开始初始化，检查硬件设备是否正常。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991850" y="2185526"/>
            <a:ext cx="536594" cy="505752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8322584" y="1793764"/>
            <a:ext cx="3205844" cy="4325001"/>
          </a:xfrm>
          <a:prstGeom prst="roundRect">
            <a:avLst>
              <a:gd name="adj" fmla="val 10990"/>
            </a:avLst>
          </a:prstGeom>
          <a:gradFill>
            <a:gsLst>
              <a:gs pos="0">
                <a:schemeClr val="accent1"/>
              </a:gs>
              <a:gs pos="4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484769" y="3246664"/>
            <a:ext cx="2881474" cy="26327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初始化硬件设备，如显卡、硬盘等，为系统启动做准备。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9646583" y="2177624"/>
            <a:ext cx="557846" cy="50575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4360848" y="1809099"/>
            <a:ext cx="3558401" cy="4325001"/>
          </a:xfrm>
          <a:prstGeom prst="roundRect">
            <a:avLst>
              <a:gd name="adj" fmla="val 8986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dist="0" blurRad="190500" dir="0" sx="100000" sy="100000" kx="0" ky="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4576441" y="4015199"/>
            <a:ext cx="3127215" cy="20455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3B3838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BIOS执行开机自检，检测硬件状态，确保硬件正常工作。</a:t>
            </a:r>
            <a:endParaRPr kumimoji="1" lang="zh-CN" altLang="en-US"/>
          </a:p>
        </p:txBody>
      </p:sp>
      <p:pic>
        <p:nvPicPr>
          <p:cNvPr id="11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26655" t="0" r="26655" b="0"/>
          <a:stretch>
            <a:fillRect/>
          </a:stretch>
        </p:blipFill>
        <p:spPr>
          <a:xfrm rot="0" flipH="0" flipV="0">
            <a:off x="4360847" y="1793764"/>
            <a:ext cx="3558402" cy="1615702"/>
          </a:xfrm>
          <a:custGeom>
            <a:avLst/>
            <a:gdLst/>
            <a:rect l="l" t="t" r="r" b="b"/>
            <a:pathLst>
              <a:path w="3558402" h="1615702">
                <a:moveTo>
                  <a:pt x="0" y="272682"/>
                </a:moveTo>
                <a:cubicBezTo>
                  <a:pt x="0" y="122084"/>
                  <a:pt x="122084" y="0"/>
                  <a:pt x="272682" y="0"/>
                </a:cubicBezTo>
                <a:lnTo>
                  <a:pt x="3285720" y="0"/>
                </a:lnTo>
                <a:cubicBezTo>
                  <a:pt x="3436318" y="0"/>
                  <a:pt x="3558402" y="122084"/>
                  <a:pt x="3558402" y="272682"/>
                </a:cubicBezTo>
                <a:lnTo>
                  <a:pt x="3558402" y="1343020"/>
                </a:lnTo>
                <a:cubicBezTo>
                  <a:pt x="3558402" y="1493618"/>
                  <a:pt x="3436318" y="1615702"/>
                  <a:pt x="3285720" y="1615702"/>
                </a:cubicBezTo>
                <a:lnTo>
                  <a:pt x="272682" y="1615702"/>
                </a:lnTo>
                <a:cubicBezTo>
                  <a:pt x="122084" y="1615702"/>
                  <a:pt x="0" y="1493618"/>
                  <a:pt x="0" y="13430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2" name="标题 1"/>
          <p:cNvSpPr txBox="1"/>
          <p:nvPr/>
        </p:nvSpPr>
        <p:spPr>
          <a:xfrm rot="0" flipH="0" flipV="0">
            <a:off x="818036" y="2843662"/>
            <a:ext cx="2881475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电源启动和初始化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484769" y="2843662"/>
            <a:ext cx="2881475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设备初始化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576441" y="3613582"/>
            <a:ext cx="3135475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BIOS自检（POST）</a:t>
            </a:r>
            <a:endParaRPr kumimoji="1" lang="zh-CN" altLang="en-US"/>
          </a:p>
        </p:txBody>
      </p:sp>
      <p:cxnSp>
        <p:nvCxnSpPr>
          <p:cNvPr id="15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6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任务实施</a:t>
            </a:r>
            <a:endParaRPr kumimoji="1" lang="zh-CN" altLang="en-US"/>
          </a:p>
        </p:txBody>
      </p:sp>
      <p:cxnSp>
        <p:nvCxnSpPr>
          <p:cNvPr id="17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36486" t="0" r="21876" b="3081"/>
          <a:stretch>
            <a:fillRect/>
          </a:stretch>
        </p:blipFill>
        <p:spPr>
          <a:xfrm rot="0" flipH="0" flipV="0">
            <a:off x="5836215" y="2947004"/>
            <a:ext cx="1409496" cy="1406172"/>
          </a:xfrm>
          <a:custGeom>
            <a:avLst/>
            <a:gdLst/>
            <a:rect l="l" t="t" r="r" b="b"/>
            <a:pathLst>
              <a:path w="1409496" h="1406172">
                <a:moveTo>
                  <a:pt x="671775" y="0"/>
                </a:moveTo>
                <a:lnTo>
                  <a:pt x="737722" y="0"/>
                </a:lnTo>
                <a:lnTo>
                  <a:pt x="846780" y="10994"/>
                </a:lnTo>
                <a:cubicBezTo>
                  <a:pt x="1167921" y="76709"/>
                  <a:pt x="1409496" y="360855"/>
                  <a:pt x="1409496" y="701424"/>
                </a:cubicBezTo>
                <a:cubicBezTo>
                  <a:pt x="1409496" y="1090646"/>
                  <a:pt x="1093970" y="1406172"/>
                  <a:pt x="704748" y="1406172"/>
                </a:cubicBezTo>
                <a:cubicBezTo>
                  <a:pt x="315527" y="1406172"/>
                  <a:pt x="0" y="1090646"/>
                  <a:pt x="0" y="701424"/>
                </a:cubicBezTo>
                <a:cubicBezTo>
                  <a:pt x="0" y="360855"/>
                  <a:pt x="241575" y="76709"/>
                  <a:pt x="562717" y="10994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3">
            <a:alphaModFix amt="100000"/>
          </a:blip>
          <a:srcRect l="5155" t="38957" r="5155" b="1409"/>
          <a:stretch>
            <a:fillRect/>
          </a:stretch>
        </p:blipFill>
        <p:spPr>
          <a:xfrm rot="0" flipH="0" flipV="0">
            <a:off x="5836215" y="1133691"/>
            <a:ext cx="1409496" cy="1409496"/>
          </a:xfrm>
          <a:custGeom>
            <a:avLst/>
            <a:gdLst/>
            <a:rect l="l" t="t" r="r" b="b"/>
            <a:pathLst>
              <a:path w="1409496" h="1409496">
                <a:moveTo>
                  <a:pt x="704748" y="0"/>
                </a:moveTo>
                <a:cubicBezTo>
                  <a:pt x="1093970" y="0"/>
                  <a:pt x="1409496" y="315527"/>
                  <a:pt x="1409496" y="704748"/>
                </a:cubicBezTo>
                <a:cubicBezTo>
                  <a:pt x="1409496" y="1093970"/>
                  <a:pt x="1093970" y="1409496"/>
                  <a:pt x="704748" y="1409496"/>
                </a:cubicBezTo>
                <a:cubicBezTo>
                  <a:pt x="315527" y="1409496"/>
                  <a:pt x="0" y="1093970"/>
                  <a:pt x="0" y="704748"/>
                </a:cubicBezTo>
                <a:cubicBezTo>
                  <a:pt x="0" y="315527"/>
                  <a:pt x="315527" y="0"/>
                  <a:pt x="70474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 rot="0" flipH="0" flipV="0">
            <a:off x="660400" y="1183930"/>
            <a:ext cx="4611036" cy="5051770"/>
          </a:xfrm>
          <a:custGeom>
            <a:avLst/>
            <a:gdLst>
              <a:gd name="T0" fmla="*/ 592 w 655"/>
              <a:gd name="T1" fmla="*/ 6 h 719"/>
              <a:gd name="T2" fmla="*/ 46 w 655"/>
              <a:gd name="T3" fmla="*/ 105 h 719"/>
              <a:gd name="T4" fmla="*/ 3 w 655"/>
              <a:gd name="T5" fmla="*/ 162 h 719"/>
              <a:gd name="T6" fmla="*/ 37 w 655"/>
              <a:gd name="T7" fmla="*/ 480 h 719"/>
              <a:gd name="T8" fmla="*/ 78 w 655"/>
              <a:gd name="T9" fmla="*/ 525 h 719"/>
              <a:gd name="T10" fmla="*/ 377 w 655"/>
              <a:gd name="T11" fmla="*/ 589 h 719"/>
              <a:gd name="T12" fmla="*/ 341 w 655"/>
              <a:gd name="T13" fmla="*/ 693 h 719"/>
              <a:gd name="T14" fmla="*/ 365 w 655"/>
              <a:gd name="T15" fmla="*/ 708 h 719"/>
              <a:gd name="T16" fmla="*/ 504 w 655"/>
              <a:gd name="T17" fmla="*/ 568 h 719"/>
              <a:gd name="T18" fmla="*/ 506 w 655"/>
              <a:gd name="T19" fmla="*/ 564 h 719"/>
              <a:gd name="T20" fmla="*/ 622 w 655"/>
              <a:gd name="T21" fmla="*/ 451 h 719"/>
              <a:gd name="T22" fmla="*/ 638 w 655"/>
              <a:gd name="T23" fmla="*/ 417 h 719"/>
              <a:gd name="T24" fmla="*/ 653 w 655"/>
              <a:gd name="T25" fmla="*/ 59 h 719"/>
              <a:gd name="T26" fmla="*/ 592 w 655"/>
              <a:gd name="T27" fmla="*/ 6 h 719"/>
            </a:gdLst>
            <a:rect l="0" t="0" r="r" b="b"/>
            <a:pathLst>
              <a:path w="655" h="719">
                <a:moveTo>
                  <a:pt x="592" y="6"/>
                </a:moveTo>
                <a:cubicBezTo>
                  <a:pt x="46" y="105"/>
                  <a:pt x="46" y="105"/>
                  <a:pt x="46" y="105"/>
                </a:cubicBezTo>
                <a:cubicBezTo>
                  <a:pt x="19" y="110"/>
                  <a:pt x="0" y="135"/>
                  <a:pt x="3" y="162"/>
                </a:cubicBezTo>
                <a:cubicBezTo>
                  <a:pt x="37" y="480"/>
                  <a:pt x="37" y="480"/>
                  <a:pt x="37" y="480"/>
                </a:cubicBezTo>
                <a:cubicBezTo>
                  <a:pt x="40" y="502"/>
                  <a:pt x="56" y="521"/>
                  <a:pt x="78" y="525"/>
                </a:cubicBezTo>
                <a:cubicBezTo>
                  <a:pt x="377" y="589"/>
                  <a:pt x="377" y="589"/>
                  <a:pt x="377" y="589"/>
                </a:cubicBezTo>
                <a:cubicBezTo>
                  <a:pt x="366" y="619"/>
                  <a:pt x="352" y="660"/>
                  <a:pt x="341" y="693"/>
                </a:cubicBezTo>
                <a:cubicBezTo>
                  <a:pt x="336" y="708"/>
                  <a:pt x="354" y="719"/>
                  <a:pt x="365" y="708"/>
                </a:cubicBezTo>
                <a:cubicBezTo>
                  <a:pt x="504" y="568"/>
                  <a:pt x="504" y="568"/>
                  <a:pt x="504" y="568"/>
                </a:cubicBezTo>
                <a:cubicBezTo>
                  <a:pt x="505" y="567"/>
                  <a:pt x="506" y="566"/>
                  <a:pt x="506" y="564"/>
                </a:cubicBezTo>
                <a:cubicBezTo>
                  <a:pt x="622" y="451"/>
                  <a:pt x="622" y="451"/>
                  <a:pt x="622" y="451"/>
                </a:cubicBezTo>
                <a:cubicBezTo>
                  <a:pt x="631" y="442"/>
                  <a:pt x="637" y="430"/>
                  <a:pt x="638" y="417"/>
                </a:cubicBezTo>
                <a:cubicBezTo>
                  <a:pt x="653" y="59"/>
                  <a:pt x="653" y="59"/>
                  <a:pt x="653" y="59"/>
                </a:cubicBezTo>
                <a:cubicBezTo>
                  <a:pt x="655" y="26"/>
                  <a:pt x="625" y="0"/>
                  <a:pt x="592" y="6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  <a:effectLst>
            <a:outerShdw dist="0" blurRad="254000" dir="0" sx="102000" sy="102000" kx="0" ky="0" algn="ctr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1" flipV="1">
            <a:off x="4228832" y="1595836"/>
            <a:ext cx="547546" cy="438611"/>
          </a:xfrm>
          <a:custGeom>
            <a:avLst/>
            <a:gdLst>
              <a:gd name="T0" fmla="*/ 41 w 98"/>
              <a:gd name="T1" fmla="*/ 0 h 78"/>
              <a:gd name="T2" fmla="*/ 44 w 98"/>
              <a:gd name="T3" fmla="*/ 4 h 78"/>
              <a:gd name="T4" fmla="*/ 27 w 98"/>
              <a:gd name="T5" fmla="*/ 16 h 78"/>
              <a:gd name="T6" fmla="*/ 21 w 98"/>
              <a:gd name="T7" fmla="*/ 29 h 78"/>
              <a:gd name="T8" fmla="*/ 29 w 98"/>
              <a:gd name="T9" fmla="*/ 37 h 78"/>
              <a:gd name="T10" fmla="*/ 40 w 98"/>
              <a:gd name="T11" fmla="*/ 45 h 78"/>
              <a:gd name="T12" fmla="*/ 43 w 98"/>
              <a:gd name="T13" fmla="*/ 57 h 78"/>
              <a:gd name="T14" fmla="*/ 37 w 98"/>
              <a:gd name="T15" fmla="*/ 72 h 78"/>
              <a:gd name="T16" fmla="*/ 22 w 98"/>
              <a:gd name="T17" fmla="*/ 78 h 78"/>
              <a:gd name="T18" fmla="*/ 6 w 98"/>
              <a:gd name="T19" fmla="*/ 71 h 78"/>
              <a:gd name="T20" fmla="*/ 0 w 98"/>
              <a:gd name="T21" fmla="*/ 50 h 78"/>
              <a:gd name="T22" fmla="*/ 5 w 98"/>
              <a:gd name="T23" fmla="*/ 29 h 78"/>
              <a:gd name="T24" fmla="*/ 19 w 98"/>
              <a:gd name="T25" fmla="*/ 11 h 78"/>
              <a:gd name="T26" fmla="*/ 41 w 98"/>
              <a:gd name="T27" fmla="*/ 0 h 78"/>
              <a:gd name="T28" fmla="*/ 95 w 98"/>
              <a:gd name="T29" fmla="*/ 0 h 78"/>
              <a:gd name="T30" fmla="*/ 98 w 98"/>
              <a:gd name="T31" fmla="*/ 4 h 78"/>
              <a:gd name="T32" fmla="*/ 81 w 98"/>
              <a:gd name="T33" fmla="*/ 16 h 78"/>
              <a:gd name="T34" fmla="*/ 74 w 98"/>
              <a:gd name="T35" fmla="*/ 29 h 78"/>
              <a:gd name="T36" fmla="*/ 82 w 98"/>
              <a:gd name="T37" fmla="*/ 37 h 78"/>
              <a:gd name="T38" fmla="*/ 94 w 98"/>
              <a:gd name="T39" fmla="*/ 45 h 78"/>
              <a:gd name="T40" fmla="*/ 97 w 98"/>
              <a:gd name="T41" fmla="*/ 57 h 78"/>
              <a:gd name="T42" fmla="*/ 91 w 98"/>
              <a:gd name="T43" fmla="*/ 72 h 78"/>
              <a:gd name="T44" fmla="*/ 76 w 98"/>
              <a:gd name="T45" fmla="*/ 78 h 78"/>
              <a:gd name="T46" fmla="*/ 60 w 98"/>
              <a:gd name="T47" fmla="*/ 71 h 78"/>
              <a:gd name="T48" fmla="*/ 54 w 98"/>
              <a:gd name="T49" fmla="*/ 50 h 78"/>
              <a:gd name="T50" fmla="*/ 59 w 98"/>
              <a:gd name="T51" fmla="*/ 29 h 78"/>
              <a:gd name="T52" fmla="*/ 73 w 98"/>
              <a:gd name="T53" fmla="*/ 11 h 78"/>
              <a:gd name="T54" fmla="*/ 95 w 98"/>
              <a:gd name="T55" fmla="*/ 0 h 78"/>
            </a:gdLst>
            <a:rect l="0" t="0" r="r" b="b"/>
            <a:pathLst>
              <a:path w="98" h="78">
                <a:moveTo>
                  <a:pt x="41" y="0"/>
                </a:moveTo>
                <a:cubicBezTo>
                  <a:pt x="44" y="4"/>
                  <a:pt x="44" y="4"/>
                  <a:pt x="44" y="4"/>
                </a:cubicBezTo>
                <a:cubicBezTo>
                  <a:pt x="37" y="8"/>
                  <a:pt x="31" y="11"/>
                  <a:pt x="27" y="16"/>
                </a:cubicBezTo>
                <a:cubicBezTo>
                  <a:pt x="23" y="20"/>
                  <a:pt x="21" y="25"/>
                  <a:pt x="21" y="29"/>
                </a:cubicBezTo>
                <a:cubicBezTo>
                  <a:pt x="21" y="31"/>
                  <a:pt x="23" y="34"/>
                  <a:pt x="29" y="37"/>
                </a:cubicBezTo>
                <a:cubicBezTo>
                  <a:pt x="34" y="39"/>
                  <a:pt x="38" y="42"/>
                  <a:pt x="40" y="45"/>
                </a:cubicBezTo>
                <a:cubicBezTo>
                  <a:pt x="42" y="48"/>
                  <a:pt x="43" y="52"/>
                  <a:pt x="43" y="57"/>
                </a:cubicBezTo>
                <a:cubicBezTo>
                  <a:pt x="43" y="63"/>
                  <a:pt x="41" y="68"/>
                  <a:pt x="37" y="72"/>
                </a:cubicBezTo>
                <a:cubicBezTo>
                  <a:pt x="33" y="76"/>
                  <a:pt x="28" y="78"/>
                  <a:pt x="22" y="78"/>
                </a:cubicBezTo>
                <a:cubicBezTo>
                  <a:pt x="16" y="78"/>
                  <a:pt x="10" y="76"/>
                  <a:pt x="6" y="71"/>
                </a:cubicBezTo>
                <a:cubicBezTo>
                  <a:pt x="2" y="65"/>
                  <a:pt x="0" y="59"/>
                  <a:pt x="0" y="50"/>
                </a:cubicBezTo>
                <a:cubicBezTo>
                  <a:pt x="0" y="43"/>
                  <a:pt x="1" y="36"/>
                  <a:pt x="5" y="29"/>
                </a:cubicBezTo>
                <a:cubicBezTo>
                  <a:pt x="8" y="22"/>
                  <a:pt x="13" y="16"/>
                  <a:pt x="19" y="11"/>
                </a:cubicBezTo>
                <a:cubicBezTo>
                  <a:pt x="26" y="6"/>
                  <a:pt x="33" y="2"/>
                  <a:pt x="41" y="0"/>
                </a:cubicBezTo>
                <a:close/>
                <a:moveTo>
                  <a:pt x="95" y="0"/>
                </a:moveTo>
                <a:cubicBezTo>
                  <a:pt x="98" y="4"/>
                  <a:pt x="98" y="4"/>
                  <a:pt x="98" y="4"/>
                </a:cubicBezTo>
                <a:cubicBezTo>
                  <a:pt x="91" y="8"/>
                  <a:pt x="85" y="11"/>
                  <a:pt x="81" y="16"/>
                </a:cubicBezTo>
                <a:cubicBezTo>
                  <a:pt x="77" y="20"/>
                  <a:pt x="74" y="25"/>
                  <a:pt x="74" y="29"/>
                </a:cubicBezTo>
                <a:cubicBezTo>
                  <a:pt x="74" y="31"/>
                  <a:pt x="77" y="34"/>
                  <a:pt x="82" y="37"/>
                </a:cubicBezTo>
                <a:cubicBezTo>
                  <a:pt x="88" y="39"/>
                  <a:pt x="91" y="42"/>
                  <a:pt x="94" y="45"/>
                </a:cubicBezTo>
                <a:cubicBezTo>
                  <a:pt x="96" y="48"/>
                  <a:pt x="97" y="52"/>
                  <a:pt x="97" y="57"/>
                </a:cubicBezTo>
                <a:cubicBezTo>
                  <a:pt x="97" y="63"/>
                  <a:pt x="95" y="68"/>
                  <a:pt x="91" y="72"/>
                </a:cubicBezTo>
                <a:cubicBezTo>
                  <a:pt x="87" y="76"/>
                  <a:pt x="82" y="78"/>
                  <a:pt x="76" y="78"/>
                </a:cubicBezTo>
                <a:cubicBezTo>
                  <a:pt x="69" y="78"/>
                  <a:pt x="64" y="76"/>
                  <a:pt x="60" y="71"/>
                </a:cubicBezTo>
                <a:cubicBezTo>
                  <a:pt x="56" y="65"/>
                  <a:pt x="54" y="59"/>
                  <a:pt x="54" y="50"/>
                </a:cubicBezTo>
                <a:cubicBezTo>
                  <a:pt x="54" y="43"/>
                  <a:pt x="55" y="36"/>
                  <a:pt x="59" y="29"/>
                </a:cubicBezTo>
                <a:cubicBezTo>
                  <a:pt x="62" y="22"/>
                  <a:pt x="67" y="16"/>
                  <a:pt x="73" y="11"/>
                </a:cubicBezTo>
                <a:cubicBezTo>
                  <a:pt x="79" y="6"/>
                  <a:pt x="87" y="2"/>
                  <a:pt x="95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1345919" y="2272209"/>
            <a:ext cx="3240000" cy="21430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关于BIOS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 rot="0" flipH="0" flipV="0">
            <a:off x="1345919" y="4494417"/>
            <a:ext cx="3240000" cy="0"/>
          </a:xfrm>
          <a:prstGeom prst="line">
            <a:avLst/>
          </a:prstGeom>
          <a:noFill/>
          <a:ln w="6350" cap="sq">
            <a:solidFill>
              <a:schemeClr val="bg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 rot="0" flipH="0" flipV="0">
            <a:off x="7378900" y="1151736"/>
            <a:ext cx="4140000" cy="13264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BIOS是计算机启动时运行的固件程序，负责硬件初始化和引导操作系统。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7378900" y="2947006"/>
            <a:ext cx="4140000" cy="14061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BIOS的主要功能包括自检、硬件初始化和引导操作系统。</a:t>
            </a:r>
            <a:endParaRPr kumimoji="1" lang="zh-CN" altLang="en-US"/>
          </a:p>
        </p:txBody>
      </p:sp>
      <p:pic>
        <p:nvPicPr>
          <p:cNvPr id="11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7659" t="19947" r="65984" b="18703"/>
          <a:stretch>
            <a:fillRect/>
          </a:stretch>
        </p:blipFill>
        <p:spPr>
          <a:xfrm rot="0" flipH="0" flipV="0">
            <a:off x="5836215" y="4706270"/>
            <a:ext cx="1409496" cy="1406172"/>
          </a:xfrm>
          <a:custGeom>
            <a:avLst/>
            <a:gdLst/>
            <a:rect l="l" t="t" r="r" b="b"/>
            <a:pathLst>
              <a:path w="1409496" h="1406172">
                <a:moveTo>
                  <a:pt x="671775" y="0"/>
                </a:moveTo>
                <a:lnTo>
                  <a:pt x="737722" y="0"/>
                </a:lnTo>
                <a:lnTo>
                  <a:pt x="846780" y="10994"/>
                </a:lnTo>
                <a:cubicBezTo>
                  <a:pt x="1167921" y="76709"/>
                  <a:pt x="1409496" y="360855"/>
                  <a:pt x="1409496" y="701424"/>
                </a:cubicBezTo>
                <a:cubicBezTo>
                  <a:pt x="1409496" y="1090646"/>
                  <a:pt x="1093970" y="1406172"/>
                  <a:pt x="704748" y="1406172"/>
                </a:cubicBezTo>
                <a:cubicBezTo>
                  <a:pt x="315527" y="1406172"/>
                  <a:pt x="0" y="1090646"/>
                  <a:pt x="0" y="701424"/>
                </a:cubicBezTo>
                <a:cubicBezTo>
                  <a:pt x="0" y="360855"/>
                  <a:pt x="241575" y="76709"/>
                  <a:pt x="562717" y="10994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2" name="标题 1"/>
          <p:cNvSpPr txBox="1"/>
          <p:nvPr/>
        </p:nvSpPr>
        <p:spPr>
          <a:xfrm rot="0" flipH="0" flipV="0">
            <a:off x="7378900" y="4706271"/>
            <a:ext cx="4140000" cy="14061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常见的BIOS种类有AMI BIOS和Award BIOS，进入方法通常是开机时按下特定按键。</a:t>
            </a: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4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理论知识</a:t>
            </a:r>
            <a:endParaRPr kumimoji="1" lang="zh-CN" altLang="en-US"/>
          </a:p>
        </p:txBody>
      </p:sp>
      <p:cxnSp>
        <p:nvCxnSpPr>
          <p:cNvPr id="15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0" flipH="0" flipV="0"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rot="0" flipH="0" flipV="0"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0" flipH="0" flipV="0"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0" flipH="0" flipV="0"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0" flipH="0" flipV="0"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0" flipH="0" flipV="0"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BIOS设置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0" flipH="0" flipV="0"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/>
                <a:ea typeface="OPPOSans R"/>
                <a:cs typeface="OPPOSans R"/>
              </a:rPr>
              <a:t>PowerPoint design</a:t>
            </a:r>
            <a:endParaRPr kumimoji="1" lang="zh-CN" altLang="en-US"/>
          </a:p>
        </p:txBody>
      </p:sp>
      <p:pic>
        <p:nvPicPr>
          <p:cNvPr id="24" name=""/>
          <p:cNvPicPr>
            <a:picLocks noChangeAspect="1"/>
          </p:cNvPicPr>
          <p:nvPr/>
        </p:nvPicPr>
        <p:blipFill>
          <a:blip r:embed="rId2">
            <a:alphaModFix amt="100000"/>
          </a:blip>
          <a:srcRect l="42679" t="2579" r="2391" b="2246"/>
          <a:stretch>
            <a:fillRect/>
          </a:stretch>
        </p:blipFill>
        <p:spPr>
          <a:xfrm rot="0" flipH="0" flipV="0">
            <a:off x="6830714" y="1596442"/>
            <a:ext cx="4066629" cy="3948949"/>
          </a:xfrm>
          <a:custGeom>
            <a:avLst/>
            <a:gd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 rot="0" flipH="0" flipV="0"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0" flipH="0" flipV="0"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0" flipH="0" flipV="0"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 rot="0" flipH="0" flipV="0"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 rot="0" flipH="0" flipV="0"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rot="0" flipH="0" flipV="0"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1669486" y="1686849"/>
            <a:ext cx="10800" cy="446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1606614" y="1598612"/>
            <a:ext cx="136544" cy="136544"/>
          </a:xfrm>
          <a:prstGeom prst="ellipse">
            <a:avLst/>
          </a:prstGeom>
          <a:solidFill>
            <a:schemeClr val="accent2"/>
          </a:solidFill>
          <a:ln w="508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1894574" y="1598612"/>
            <a:ext cx="9624326" cy="36972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全面了解BIOS的功能设置，掌握常见设置方法。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6200000" flipH="1" flipV="0">
            <a:off x="4999149" y="-334851"/>
            <a:ext cx="2193701" cy="12192000"/>
          </a:xfrm>
          <a:prstGeom prst="leftBrace">
            <a:avLst>
              <a:gd name="adj1" fmla="val 38007"/>
              <a:gd name="adj2" fmla="val 13677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4000">
                <a:schemeClr val="accent1">
                  <a:lumMod val="75000"/>
                </a:schemeClr>
              </a:gs>
            </a:gsLst>
            <a:path path="circle">
              <a:fillToRect b="100000" r="100000"/>
            </a:path>
            <a:tileRect t="-100000" l="-100000"/>
          </a:gra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7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8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任务描述</a:t>
            </a:r>
            <a:endParaRPr kumimoji="1" lang="zh-CN" altLang="en-US"/>
          </a:p>
        </p:txBody>
      </p:sp>
      <p:cxnSp>
        <p:nvCxnSpPr>
          <p:cNvPr id="9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rot="0" flipH="0" flipV="0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rot="0" flipH="0" flipV="0">
            <a:off x="482599" y="1772006"/>
            <a:ext cx="3483277" cy="41710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0" flipH="0" flipV="0">
            <a:off x="609519" y="1874006"/>
            <a:ext cx="3229436" cy="4401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483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解决“鼠标关机后仍然发光”的方法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0" flipH="0" flipV="0">
            <a:off x="945793" y="2339376"/>
            <a:ext cx="2556888" cy="252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50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0" flipH="0" flipV="0">
            <a:off x="609519" y="2358997"/>
            <a:ext cx="3229436" cy="3483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进入BIOS设置，找到USB设置选项，禁用鼠标设备。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0" flipH="0" flipV="0">
            <a:off x="8213423" y="1772006"/>
            <a:ext cx="3483277" cy="41710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0" flipH="0" flipV="0">
            <a:off x="8340343" y="1874006"/>
            <a:ext cx="3229436" cy="4401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设置开机密码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0" flipH="0" flipV="0">
            <a:off x="8676617" y="2339376"/>
            <a:ext cx="2556888" cy="252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50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0" flipH="0" flipV="0">
            <a:off x="8340343" y="2358997"/>
            <a:ext cx="3229436" cy="3483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进入BIOS设置，选择安全选项，设置开机密码。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0" flipH="0" flipV="0">
            <a:off x="4349174" y="1772006"/>
            <a:ext cx="3483277" cy="41710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0" flipH="0" flipV="0">
            <a:off x="4476094" y="1874006"/>
            <a:ext cx="3229436" cy="4401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禁用U盘等USB设备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0" flipH="0" flipV="0">
            <a:off x="4812368" y="2339376"/>
            <a:ext cx="2556888" cy="252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50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0" flipH="0" flipV="0">
            <a:off x="4476094" y="2358997"/>
            <a:ext cx="3229436" cy="3483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在BIOS中找到USB设置，选择禁用U盘等USB设备。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0" flipH="0" flipV="0">
            <a:off x="4040878" y="3734206"/>
            <a:ext cx="236442" cy="254742"/>
          </a:xfrm>
          <a:prstGeom prst="chevron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0" flipH="0" flipV="0">
            <a:off x="7904716" y="3734206"/>
            <a:ext cx="236442" cy="254742"/>
          </a:xfrm>
          <a:prstGeom prst="chevron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7" name="标题 1"/>
          <p:cNvCxnSpPr/>
          <p:nvPr/>
        </p:nvCxnSpPr>
        <p:spPr>
          <a:xfrm rot="0" flipH="0" flipV="0">
            <a:off x="271590" y="692965"/>
            <a:ext cx="17375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  <p:sp>
        <p:nvSpPr>
          <p:cNvPr id="18" name="标题 1"/>
          <p:cNvSpPr txBox="1"/>
          <p:nvPr/>
        </p:nvSpPr>
        <p:spPr>
          <a:xfrm rot="0" flipH="0" flipV="0">
            <a:off x="561150" y="194684"/>
            <a:ext cx="11214479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任务实施</a:t>
            </a:r>
            <a:endParaRPr kumimoji="1" lang="zh-CN" altLang="en-US"/>
          </a:p>
        </p:txBody>
      </p:sp>
      <p:cxnSp>
        <p:nvCxnSpPr>
          <p:cNvPr id="19" name="标题 1"/>
          <p:cNvCxnSpPr/>
          <p:nvPr/>
        </p:nvCxnSpPr>
        <p:spPr>
          <a:xfrm rot="16200000" flipH="0" flipV="0">
            <a:off x="233490" y="642165"/>
            <a:ext cx="404009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miter/>
          </a:ln>
        </p:spPr>
      </p:cxnSp>
    </p:spTree>
  </p:cSld>
</p:sld>
</file>

<file path=ppt/theme/_rels/theme1.xml.rels><?xml version="1.0" encoding="UTF-8" standalone="yes"?>
<Relationships xmlns="http://schemas.openxmlformats.org/package/2006/relationships">

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4FB"/>
      </a:accent1>
      <a:accent2>
        <a:srgbClr val="01A8EB"/>
      </a:accent2>
      <a:accent3>
        <a:srgbClr val="FCCB00"/>
      </a:accent3>
      <a:accent4>
        <a:srgbClr val="FF7443"/>
      </a:accent4>
      <a:accent5>
        <a:srgbClr val="7F7F7F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